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98" r:id="rId2"/>
    <p:sldMasterId id="2147483648" r:id="rId3"/>
  </p:sldMasterIdLst>
  <p:notesMasterIdLst>
    <p:notesMasterId r:id="rId126"/>
  </p:notesMasterIdLst>
  <p:sldIdLst>
    <p:sldId id="1324" r:id="rId4"/>
    <p:sldId id="1353" r:id="rId5"/>
    <p:sldId id="1453" r:id="rId6"/>
    <p:sldId id="1398" r:id="rId7"/>
    <p:sldId id="1448" r:id="rId8"/>
    <p:sldId id="1449" r:id="rId9"/>
    <p:sldId id="1450" r:id="rId10"/>
    <p:sldId id="1438" r:id="rId11"/>
    <p:sldId id="1439" r:id="rId12"/>
    <p:sldId id="1452" r:id="rId13"/>
    <p:sldId id="1451" r:id="rId14"/>
    <p:sldId id="1442" r:id="rId15"/>
    <p:sldId id="1454" r:id="rId16"/>
    <p:sldId id="1445" r:id="rId17"/>
    <p:sldId id="1444" r:id="rId18"/>
    <p:sldId id="1446" r:id="rId19"/>
    <p:sldId id="1435" r:id="rId20"/>
    <p:sldId id="1432" r:id="rId21"/>
    <p:sldId id="1436" r:id="rId22"/>
    <p:sldId id="1437" r:id="rId23"/>
    <p:sldId id="1430" r:id="rId24"/>
    <p:sldId id="1429" r:id="rId25"/>
    <p:sldId id="1431" r:id="rId26"/>
    <p:sldId id="1399" r:id="rId27"/>
    <p:sldId id="1400" r:id="rId28"/>
    <p:sldId id="1401" r:id="rId29"/>
    <p:sldId id="1402" r:id="rId30"/>
    <p:sldId id="1403" r:id="rId31"/>
    <p:sldId id="1404" r:id="rId32"/>
    <p:sldId id="1447" r:id="rId33"/>
    <p:sldId id="1405" r:id="rId34"/>
    <p:sldId id="1408" r:id="rId35"/>
    <p:sldId id="1407" r:id="rId36"/>
    <p:sldId id="1406" r:id="rId37"/>
    <p:sldId id="1409" r:id="rId38"/>
    <p:sldId id="1428" r:id="rId39"/>
    <p:sldId id="1410" r:id="rId40"/>
    <p:sldId id="1371" r:id="rId41"/>
    <p:sldId id="1372" r:id="rId42"/>
    <p:sldId id="1373" r:id="rId43"/>
    <p:sldId id="1374" r:id="rId44"/>
    <p:sldId id="1376" r:id="rId45"/>
    <p:sldId id="1375" r:id="rId46"/>
    <p:sldId id="1322" r:id="rId47"/>
    <p:sldId id="663" r:id="rId48"/>
    <p:sldId id="1342" r:id="rId49"/>
    <p:sldId id="1323" r:id="rId50"/>
    <p:sldId id="550" r:id="rId51"/>
    <p:sldId id="551" r:id="rId52"/>
    <p:sldId id="552" r:id="rId53"/>
    <p:sldId id="556" r:id="rId54"/>
    <p:sldId id="558" r:id="rId55"/>
    <p:sldId id="1349" r:id="rId56"/>
    <p:sldId id="553" r:id="rId57"/>
    <p:sldId id="554" r:id="rId58"/>
    <p:sldId id="562" r:id="rId59"/>
    <p:sldId id="563" r:id="rId60"/>
    <p:sldId id="564" r:id="rId61"/>
    <p:sldId id="565" r:id="rId62"/>
    <p:sldId id="1333" r:id="rId63"/>
    <p:sldId id="555" r:id="rId64"/>
    <p:sldId id="559" r:id="rId65"/>
    <p:sldId id="560" r:id="rId66"/>
    <p:sldId id="1334" r:id="rId67"/>
    <p:sldId id="1335" r:id="rId68"/>
    <p:sldId id="1354" r:id="rId69"/>
    <p:sldId id="1347" r:id="rId70"/>
    <p:sldId id="1356" r:id="rId71"/>
    <p:sldId id="335" r:id="rId72"/>
    <p:sldId id="690" r:id="rId73"/>
    <p:sldId id="1355" r:id="rId74"/>
    <p:sldId id="1357" r:id="rId75"/>
    <p:sldId id="1358" r:id="rId76"/>
    <p:sldId id="1365" r:id="rId77"/>
    <p:sldId id="1360" r:id="rId78"/>
    <p:sldId id="1361" r:id="rId79"/>
    <p:sldId id="1362" r:id="rId80"/>
    <p:sldId id="1364" r:id="rId81"/>
    <p:sldId id="1363" r:id="rId82"/>
    <p:sldId id="1366" r:id="rId83"/>
    <p:sldId id="1367" r:id="rId84"/>
    <p:sldId id="1359" r:id="rId85"/>
    <p:sldId id="1411" r:id="rId86"/>
    <p:sldId id="1377" r:id="rId87"/>
    <p:sldId id="1378" r:id="rId88"/>
    <p:sldId id="1379" r:id="rId89"/>
    <p:sldId id="1380" r:id="rId90"/>
    <p:sldId id="1381" r:id="rId91"/>
    <p:sldId id="1385" r:id="rId92"/>
    <p:sldId id="1382" r:id="rId93"/>
    <p:sldId id="1412" r:id="rId94"/>
    <p:sldId id="1383" r:id="rId95"/>
    <p:sldId id="1397" r:id="rId96"/>
    <p:sldId id="1386" r:id="rId97"/>
    <p:sldId id="1390" r:id="rId98"/>
    <p:sldId id="1396" r:id="rId99"/>
    <p:sldId id="1394" r:id="rId100"/>
    <p:sldId id="1391" r:id="rId101"/>
    <p:sldId id="1395" r:id="rId102"/>
    <p:sldId id="1393" r:id="rId103"/>
    <p:sldId id="1413" r:id="rId104"/>
    <p:sldId id="1426" r:id="rId105"/>
    <p:sldId id="1427" r:id="rId106"/>
    <p:sldId id="1414" r:id="rId107"/>
    <p:sldId id="1415" r:id="rId108"/>
    <p:sldId id="1416" r:id="rId109"/>
    <p:sldId id="1417" r:id="rId110"/>
    <p:sldId id="1418" r:id="rId111"/>
    <p:sldId id="1419" r:id="rId112"/>
    <p:sldId id="1420" r:id="rId113"/>
    <p:sldId id="1421" r:id="rId114"/>
    <p:sldId id="1422" r:id="rId115"/>
    <p:sldId id="1423" r:id="rId116"/>
    <p:sldId id="1424" r:id="rId117"/>
    <p:sldId id="1425" r:id="rId118"/>
    <p:sldId id="1387" r:id="rId119"/>
    <p:sldId id="1388" r:id="rId120"/>
    <p:sldId id="1389" r:id="rId121"/>
    <p:sldId id="1285" r:id="rId122"/>
    <p:sldId id="1286" r:id="rId123"/>
    <p:sldId id="1287" r:id="rId124"/>
    <p:sldId id="1288"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R 8" initials="8"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77" d="100"/>
          <a:sy n="77" d="100"/>
        </p:scale>
        <p:origin x="77"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6C099-27B8-437D-A30F-56D6C392784A}" type="datetimeFigureOut">
              <a:rPr lang="en-US" smtClean="0"/>
              <a:t>7/2/2020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C06D3-A02F-4975-AA87-445D3B8B0FB0}" type="slidenum">
              <a:rPr lang="en-US" smtClean="0"/>
              <a:t>‹#›</a:t>
            </a:fld>
            <a:endParaRPr lang="en-US" dirty="0"/>
          </a:p>
        </p:txBody>
      </p:sp>
    </p:spTree>
    <p:extLst>
      <p:ext uri="{BB962C8B-B14F-4D97-AF65-F5344CB8AC3E}">
        <p14:creationId xmlns:p14="http://schemas.microsoft.com/office/powerpoint/2010/main" val="2683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02C3-E7AF-4A57-813F-33EDDFE89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2D8C00-8625-436F-93A9-A3C3EEF64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68501F-D2C0-430B-8B5D-3FB9926D3EA4}"/>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5" name="Footer Placeholder 4">
            <a:extLst>
              <a:ext uri="{FF2B5EF4-FFF2-40B4-BE49-F238E27FC236}">
                <a16:creationId xmlns:a16="http://schemas.microsoft.com/office/drawing/2014/main" id="{BF86C6D5-2515-4336-9C6B-E3EA96982F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A6DC71-4E03-45BC-9C9A-0225E000C1CD}"/>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979427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E038-4187-46BD-8002-8A7B969A2F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C9889B-5207-4668-BDD9-469C62FE89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5911C-9F33-46A0-9A38-F96C15959B44}"/>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5" name="Footer Placeholder 4">
            <a:extLst>
              <a:ext uri="{FF2B5EF4-FFF2-40B4-BE49-F238E27FC236}">
                <a16:creationId xmlns:a16="http://schemas.microsoft.com/office/drawing/2014/main" id="{700A511C-4245-4108-B7E3-AEF2B739B1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82BE42-8094-4F02-9556-DEFA4D3992AE}"/>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207133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1DD43F-53E8-4BF9-B951-A461071761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75209D-162A-41B1-9053-88477A4C67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93AED-4446-4924-8BB6-700CBF86E19A}"/>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5" name="Footer Placeholder 4">
            <a:extLst>
              <a:ext uri="{FF2B5EF4-FFF2-40B4-BE49-F238E27FC236}">
                <a16:creationId xmlns:a16="http://schemas.microsoft.com/office/drawing/2014/main" id="{80587034-0240-42EF-998E-25204E1005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807EC0-E4FD-4703-AD11-1A5D45CCF0DD}"/>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3299622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E56B-59A4-486C-A378-E114A29319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DE957-9C1C-40D2-824D-0F4AD05F1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0C2C5D-3DD0-4011-99CC-77C20EC50DE9}"/>
              </a:ext>
            </a:extLst>
          </p:cNvPr>
          <p:cNvSpPr>
            <a:spLocks noGrp="1"/>
          </p:cNvSpPr>
          <p:nvPr>
            <p:ph type="dt" sz="half" idx="10"/>
          </p:nvPr>
        </p:nvSpPr>
        <p:spPr/>
        <p:txBody>
          <a:bodyPr/>
          <a:lstStyle/>
          <a:p>
            <a:fld id="{5DA83C09-D671-4F2A-9FE3-26748D8EF109}" type="datetimeFigureOut">
              <a:rPr lang="en-US" smtClean="0"/>
              <a:t>7/2/2020</a:t>
            </a:fld>
            <a:endParaRPr lang="en-US"/>
          </a:p>
        </p:txBody>
      </p:sp>
      <p:sp>
        <p:nvSpPr>
          <p:cNvPr id="5" name="Footer Placeholder 4">
            <a:extLst>
              <a:ext uri="{FF2B5EF4-FFF2-40B4-BE49-F238E27FC236}">
                <a16:creationId xmlns:a16="http://schemas.microsoft.com/office/drawing/2014/main" id="{BEECD51F-FF74-4DC7-BA0E-AD8703EF3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F7430-1D49-4E9E-8FB2-19CD7413650F}"/>
              </a:ext>
            </a:extLst>
          </p:cNvPr>
          <p:cNvSpPr>
            <a:spLocks noGrp="1"/>
          </p:cNvSpPr>
          <p:nvPr>
            <p:ph type="sldNum" sz="quarter" idx="12"/>
          </p:nvPr>
        </p:nvSpPr>
        <p:spPr/>
        <p:txBody>
          <a:bodyPr/>
          <a:lstStyle/>
          <a:p>
            <a:fld id="{A09722EE-4537-4BB8-AD99-DF7978642E1A}" type="slidenum">
              <a:rPr lang="en-US" smtClean="0"/>
              <a:t>‹#›</a:t>
            </a:fld>
            <a:endParaRPr lang="en-US"/>
          </a:p>
        </p:txBody>
      </p:sp>
    </p:spTree>
    <p:extLst>
      <p:ext uri="{BB962C8B-B14F-4D97-AF65-F5344CB8AC3E}">
        <p14:creationId xmlns:p14="http://schemas.microsoft.com/office/powerpoint/2010/main" val="1671660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5860-554F-4023-9060-3FA235D71F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992651-5E78-4245-BF16-BACFD81DE7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6A5D24-1B63-4DDB-A15E-6805BFE67813}"/>
              </a:ext>
            </a:extLst>
          </p:cNvPr>
          <p:cNvSpPr>
            <a:spLocks noGrp="1"/>
          </p:cNvSpPr>
          <p:nvPr>
            <p:ph type="dt" sz="half" idx="10"/>
          </p:nvPr>
        </p:nvSpPr>
        <p:spPr/>
        <p:txBody>
          <a:bodyPr/>
          <a:lstStyle/>
          <a:p>
            <a:fld id="{27799E3A-AFA1-4E95-8905-FA4CE62F6424}" type="datetimeFigureOut">
              <a:rPr lang="en-US" smtClean="0"/>
              <a:t>7/2/2020</a:t>
            </a:fld>
            <a:endParaRPr lang="en-US"/>
          </a:p>
        </p:txBody>
      </p:sp>
      <p:sp>
        <p:nvSpPr>
          <p:cNvPr id="5" name="Footer Placeholder 4">
            <a:extLst>
              <a:ext uri="{FF2B5EF4-FFF2-40B4-BE49-F238E27FC236}">
                <a16:creationId xmlns:a16="http://schemas.microsoft.com/office/drawing/2014/main" id="{AEE6992D-569A-4A40-8C6D-EACBB5865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CFEF5-48A7-478D-AD3E-838D34EC396B}"/>
              </a:ext>
            </a:extLst>
          </p:cNvPr>
          <p:cNvSpPr>
            <a:spLocks noGrp="1"/>
          </p:cNvSpPr>
          <p:nvPr>
            <p:ph type="sldNum" sz="quarter" idx="12"/>
          </p:nvPr>
        </p:nvSpPr>
        <p:spPr/>
        <p:txBody>
          <a:bodyPr/>
          <a:lstStyle/>
          <a:p>
            <a:fld id="{5D483D5F-8D86-492D-BC9A-66FAAA4169E0}" type="slidenum">
              <a:rPr lang="en-US" smtClean="0"/>
              <a:t>‹#›</a:t>
            </a:fld>
            <a:endParaRPr lang="en-US"/>
          </a:p>
        </p:txBody>
      </p:sp>
    </p:spTree>
    <p:extLst>
      <p:ext uri="{BB962C8B-B14F-4D97-AF65-F5344CB8AC3E}">
        <p14:creationId xmlns:p14="http://schemas.microsoft.com/office/powerpoint/2010/main" val="2975848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119017-F14B-4993-9E99-735DF259D671}"/>
              </a:ext>
            </a:extLst>
          </p:cNvPr>
          <p:cNvSpPr>
            <a:spLocks noGrp="1"/>
          </p:cNvSpPr>
          <p:nvPr>
            <p:ph type="dt" sz="half" idx="10"/>
          </p:nvPr>
        </p:nvSpPr>
        <p:spPr/>
        <p:txBody>
          <a:bodyPr/>
          <a:lstStyle/>
          <a:p>
            <a:fld id="{27799E3A-AFA1-4E95-8905-FA4CE62F6424}" type="datetimeFigureOut">
              <a:rPr lang="en-US" smtClean="0"/>
              <a:t>7/2/2020</a:t>
            </a:fld>
            <a:endParaRPr lang="en-US"/>
          </a:p>
        </p:txBody>
      </p:sp>
      <p:sp>
        <p:nvSpPr>
          <p:cNvPr id="3" name="Footer Placeholder 2">
            <a:extLst>
              <a:ext uri="{FF2B5EF4-FFF2-40B4-BE49-F238E27FC236}">
                <a16:creationId xmlns:a16="http://schemas.microsoft.com/office/drawing/2014/main" id="{1C1BBA70-F155-47F8-BEC4-1731150942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2EDC8F-617F-4178-A4DA-5869EEA4782C}"/>
              </a:ext>
            </a:extLst>
          </p:cNvPr>
          <p:cNvSpPr>
            <a:spLocks noGrp="1"/>
          </p:cNvSpPr>
          <p:nvPr>
            <p:ph type="sldNum" sz="quarter" idx="12"/>
          </p:nvPr>
        </p:nvSpPr>
        <p:spPr/>
        <p:txBody>
          <a:bodyPr/>
          <a:lstStyle/>
          <a:p>
            <a:fld id="{5D483D5F-8D86-492D-BC9A-66FAAA4169E0}" type="slidenum">
              <a:rPr lang="en-US" smtClean="0"/>
              <a:t>‹#›</a:t>
            </a:fld>
            <a:endParaRPr lang="en-US"/>
          </a:p>
        </p:txBody>
      </p:sp>
    </p:spTree>
    <p:extLst>
      <p:ext uri="{BB962C8B-B14F-4D97-AF65-F5344CB8AC3E}">
        <p14:creationId xmlns:p14="http://schemas.microsoft.com/office/powerpoint/2010/main" val="2526360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089E-ED7E-4AF1-B21E-6BCDCC18B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2C8CF-338F-46CE-8629-91ED571171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097F4-7884-45D2-A6F2-336A859D69EB}"/>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5" name="Footer Placeholder 4">
            <a:extLst>
              <a:ext uri="{FF2B5EF4-FFF2-40B4-BE49-F238E27FC236}">
                <a16:creationId xmlns:a16="http://schemas.microsoft.com/office/drawing/2014/main" id="{8A914E25-5925-4CDE-8EC7-177780525F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FE2256-CC77-46FB-9C59-6442D2D881CD}"/>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2115655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8819-CAA2-4A95-991F-04CC08F2E5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4AED87-DA54-4477-A0E8-30F3F889BF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F7B88-524F-4664-8033-FF9AAF676F84}"/>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5" name="Footer Placeholder 4">
            <a:extLst>
              <a:ext uri="{FF2B5EF4-FFF2-40B4-BE49-F238E27FC236}">
                <a16:creationId xmlns:a16="http://schemas.microsoft.com/office/drawing/2014/main" id="{622EBEFE-0F07-4177-AD34-B58E50724D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200240-C88D-4FBB-A28B-747DC1B3093A}"/>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445394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E703-BC3C-4108-86C4-8925F81DD8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1F4D72-FEF3-4508-B222-D7FCAD0AA9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A203DE-FDAE-491C-908C-0DF5984DBA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616BFD-80CC-42EF-8368-29BF382B7A7C}"/>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6" name="Footer Placeholder 5">
            <a:extLst>
              <a:ext uri="{FF2B5EF4-FFF2-40B4-BE49-F238E27FC236}">
                <a16:creationId xmlns:a16="http://schemas.microsoft.com/office/drawing/2014/main" id="{88F45EC1-9470-4759-BCF6-E9073E3411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2A07D3-7C88-4E60-8F30-7A769A8D86A9}"/>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3297637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21F4-E67D-4D52-948B-50DEC03F57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57CBF7-38D2-4457-8FE7-CC6DCCA64E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B99D05-F9EA-4F1B-BB95-43A1ED4C4C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C643CE-262A-495E-8361-CC65FAF0A6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72A0CC-3267-45DD-BC7E-C03D94547A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6E4B90-4305-4EF1-9288-2EB9CB1A94B8}"/>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8" name="Footer Placeholder 7">
            <a:extLst>
              <a:ext uri="{FF2B5EF4-FFF2-40B4-BE49-F238E27FC236}">
                <a16:creationId xmlns:a16="http://schemas.microsoft.com/office/drawing/2014/main" id="{B6664B64-9D72-461D-A0AF-D8963BBC0F0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486871D-C079-42C8-8BC1-F547BBB97F2F}"/>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45148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EF4D-7704-4F9A-8CDC-7728E77C9B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B3F584-9027-4DAD-BFCC-F392E4C1A38F}"/>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4" name="Footer Placeholder 3">
            <a:extLst>
              <a:ext uri="{FF2B5EF4-FFF2-40B4-BE49-F238E27FC236}">
                <a16:creationId xmlns:a16="http://schemas.microsoft.com/office/drawing/2014/main" id="{C2778A9C-FF21-40D7-A7F3-FE234D0443C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99DF156-6365-4D3C-9E2F-8C23B2D91DF4}"/>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2099160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F4FA91-B7AB-4980-9255-5D8EBB2B6588}"/>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3" name="Footer Placeholder 2">
            <a:extLst>
              <a:ext uri="{FF2B5EF4-FFF2-40B4-BE49-F238E27FC236}">
                <a16:creationId xmlns:a16="http://schemas.microsoft.com/office/drawing/2014/main" id="{32818159-991F-42B4-9C82-021599397EB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C61939F-BD31-42C1-9DAC-E320B623C247}"/>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049968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C51F-34D2-49BF-8B8C-F9E0FA511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003B31-D709-4C90-8CC4-9740B9700A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82BC17-8F4A-4457-A766-90F1329FF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82A39C-0114-41FC-90FE-0D604C3EC3BE}"/>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6" name="Footer Placeholder 5">
            <a:extLst>
              <a:ext uri="{FF2B5EF4-FFF2-40B4-BE49-F238E27FC236}">
                <a16:creationId xmlns:a16="http://schemas.microsoft.com/office/drawing/2014/main" id="{E555B04B-4E74-4790-952C-7964E15D00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576874-D2E8-483B-B175-2B0F8854F895}"/>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62107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51D6F-E2E0-4F4A-9017-E6C5719D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62905F-9736-444C-9F2E-0267F38B0D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C6D770A-576C-46CE-8B58-272C348CD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EBF00A-4DA2-48EA-8E6E-958315D8ADDF}"/>
              </a:ext>
            </a:extLst>
          </p:cNvPr>
          <p:cNvSpPr>
            <a:spLocks noGrp="1"/>
          </p:cNvSpPr>
          <p:nvPr>
            <p:ph type="dt" sz="half" idx="10"/>
          </p:nvPr>
        </p:nvSpPr>
        <p:spPr/>
        <p:txBody>
          <a:bodyPr/>
          <a:lstStyle/>
          <a:p>
            <a:fld id="{CF54DB12-CD83-49C5-83C1-1B7ADF672A18}" type="datetimeFigureOut">
              <a:rPr lang="en-US" smtClean="0"/>
              <a:t>7/2/2020</a:t>
            </a:fld>
            <a:endParaRPr lang="en-US" dirty="0"/>
          </a:p>
        </p:txBody>
      </p:sp>
      <p:sp>
        <p:nvSpPr>
          <p:cNvPr id="6" name="Footer Placeholder 5">
            <a:extLst>
              <a:ext uri="{FF2B5EF4-FFF2-40B4-BE49-F238E27FC236}">
                <a16:creationId xmlns:a16="http://schemas.microsoft.com/office/drawing/2014/main" id="{0944CFFD-BA57-456B-B285-9655CD7FAD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446CC4-E08B-443D-B19B-E32B7903A20B}"/>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3011985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571C1-0682-4B4C-988A-DFB0377DC1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DA82C1-CC32-4122-9DFA-4F9924248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9E50F-26A7-4F6F-B368-CCEB89067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4DB12-CD83-49C5-83C1-1B7ADF672A18}" type="datetimeFigureOut">
              <a:rPr lang="en-US" smtClean="0"/>
              <a:t>7/2/2020</a:t>
            </a:fld>
            <a:endParaRPr lang="en-US" dirty="0"/>
          </a:p>
        </p:txBody>
      </p:sp>
      <p:sp>
        <p:nvSpPr>
          <p:cNvPr id="5" name="Footer Placeholder 4">
            <a:extLst>
              <a:ext uri="{FF2B5EF4-FFF2-40B4-BE49-F238E27FC236}">
                <a16:creationId xmlns:a16="http://schemas.microsoft.com/office/drawing/2014/main" id="{CDD77C18-9126-4681-8692-98A4EFF071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B8A4E0-4048-4ABF-A08C-646473EB1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5F1AE-7C6E-40C4-9A6B-3085D7D6E129}" type="slidenum">
              <a:rPr lang="en-US" smtClean="0"/>
              <a:t>‹#›</a:t>
            </a:fld>
            <a:endParaRPr lang="en-US" dirty="0"/>
          </a:p>
        </p:txBody>
      </p:sp>
    </p:spTree>
    <p:extLst>
      <p:ext uri="{BB962C8B-B14F-4D97-AF65-F5344CB8AC3E}">
        <p14:creationId xmlns:p14="http://schemas.microsoft.com/office/powerpoint/2010/main" val="3896441937"/>
      </p:ext>
    </p:extLst>
  </p:cSld>
  <p:clrMap bg1="lt1" tx1="dk1" bg2="lt2" tx2="dk2" accent1="accent1" accent2="accent2" accent3="accent3" accent4="accent4" accent5="accent5" accent6="accent6" hlink="hlink" folHlink="folHlink"/>
  <p:sldLayoutIdLst>
    <p:sldLayoutId id="2147483703" r:id="rId1"/>
    <p:sldLayoutId id="2147483650" r:id="rId2"/>
    <p:sldLayoutId id="2147483651" r:id="rId3"/>
    <p:sldLayoutId id="2147483652" r:id="rId4"/>
    <p:sldLayoutId id="2147483653" r:id="rId5"/>
    <p:sldLayoutId id="2147483654" r:id="rId6"/>
    <p:sldLayoutId id="2147483702"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343655-81A3-40F4-B2BD-4B4FCF28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3AB2D3-7E94-4408-A914-ECE49D519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887C8-D7FA-48EF-8CD3-CD3659B0A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83C09-D671-4F2A-9FE3-26748D8EF109}" type="datetimeFigureOut">
              <a:rPr lang="en-US" smtClean="0"/>
              <a:t>7/2/2020</a:t>
            </a:fld>
            <a:endParaRPr lang="en-US"/>
          </a:p>
        </p:txBody>
      </p:sp>
      <p:sp>
        <p:nvSpPr>
          <p:cNvPr id="5" name="Footer Placeholder 4">
            <a:extLst>
              <a:ext uri="{FF2B5EF4-FFF2-40B4-BE49-F238E27FC236}">
                <a16:creationId xmlns:a16="http://schemas.microsoft.com/office/drawing/2014/main" id="{D87C50A9-4B4F-4D29-89D4-0A2F9CA9DC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5A5E83-541E-4F2D-8143-A41E19876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9722EE-4537-4BB8-AD99-DF7978642E1A}" type="slidenum">
              <a:rPr lang="en-US" smtClean="0"/>
              <a:t>‹#›</a:t>
            </a:fld>
            <a:endParaRPr lang="en-US"/>
          </a:p>
        </p:txBody>
      </p:sp>
    </p:spTree>
    <p:extLst>
      <p:ext uri="{BB962C8B-B14F-4D97-AF65-F5344CB8AC3E}">
        <p14:creationId xmlns:p14="http://schemas.microsoft.com/office/powerpoint/2010/main" val="2888041829"/>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301750-4902-4E18-AF02-6F8E5BDC9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102EF0-7E38-44C4-A416-8C528440D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8BF3F-2603-4DE6-AFE9-79B91B2743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799E3A-AFA1-4E95-8905-FA4CE62F6424}" type="datetimeFigureOut">
              <a:rPr lang="en-US" smtClean="0"/>
              <a:t>7/2/2020</a:t>
            </a:fld>
            <a:endParaRPr lang="en-US"/>
          </a:p>
        </p:txBody>
      </p:sp>
      <p:sp>
        <p:nvSpPr>
          <p:cNvPr id="5" name="Footer Placeholder 4">
            <a:extLst>
              <a:ext uri="{FF2B5EF4-FFF2-40B4-BE49-F238E27FC236}">
                <a16:creationId xmlns:a16="http://schemas.microsoft.com/office/drawing/2014/main" id="{886F530C-4BEF-4FAD-BAC6-B8251F1E8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DB4FAE-D709-46F0-AAFD-F64B768EB7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483D5F-8D86-492D-BC9A-66FAAA4169E0}" type="slidenum">
              <a:rPr lang="en-US" smtClean="0"/>
              <a:t>‹#›</a:t>
            </a:fld>
            <a:endParaRPr lang="en-US"/>
          </a:p>
        </p:txBody>
      </p:sp>
    </p:spTree>
    <p:extLst>
      <p:ext uri="{BB962C8B-B14F-4D97-AF65-F5344CB8AC3E}">
        <p14:creationId xmlns:p14="http://schemas.microsoft.com/office/powerpoint/2010/main" val="1605221109"/>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hyperlink" Target="https://1drv.ms/u/s!AsKbGD6G_CsKojwPruKR-TBrRlwz?e=lGUI0M" TargetMode="Externa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hyperlink" Target="https://www.youtube.com/watch?v=6p3mhkNgRXs" TargetMode="External"/><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ableau.com/learn/training/elearni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hyperlink" Target="https://nj.gov/health/chs/documents/2015-2020%20Deaths%20by%20Month%20and%20County%20of%20Residence.pdf"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swprs.org/a-swiss-doctor-on-covid-19/" TargetMode="External"/><Relationship Id="rId2" Type="http://schemas.openxmlformats.org/officeDocument/2006/relationships/hyperlink" Target="https://info.minitab.com/resources/videos/webinars-on-demand/elmhurst-college-reopening" TargetMode="External"/><Relationship Id="rId1" Type="http://schemas.openxmlformats.org/officeDocument/2006/relationships/slideLayout" Target="../slideLayouts/slideLayout7.xml"/><Relationship Id="rId5" Type="http://schemas.openxmlformats.org/officeDocument/2006/relationships/hyperlink" Target="https://www.armstrongeconomics.com/world-news/corruption/i-have-reviewed-fergusons-code/" TargetMode="External"/><Relationship Id="rId4" Type="http://schemas.openxmlformats.org/officeDocument/2006/relationships/hyperlink" Target="https://www.nationalreview.com/corner/professor-lockdown-modeler-resigns-in-disgrace/"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1drv.ms/u/s!AsKbGD6G_CsKojwPruKR-TBrRlwz?e=4HeNF6" TargetMode="External"/><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B30F69-B43A-40EC-AD10-2E0ED771312D}"/>
              </a:ext>
            </a:extLst>
          </p:cNvPr>
          <p:cNvSpPr txBox="1"/>
          <p:nvPr/>
        </p:nvSpPr>
        <p:spPr>
          <a:xfrm>
            <a:off x="1899138" y="1631852"/>
            <a:ext cx="8820444" cy="584775"/>
          </a:xfrm>
          <a:prstGeom prst="rect">
            <a:avLst/>
          </a:prstGeom>
          <a:noFill/>
        </p:spPr>
        <p:txBody>
          <a:bodyPr wrap="square" rtlCol="0">
            <a:spAutoFit/>
          </a:bodyPr>
          <a:lstStyle/>
          <a:p>
            <a:pPr algn="ctr"/>
            <a:r>
              <a:rPr lang="en-US" sz="3200" dirty="0"/>
              <a:t>MDS 561 Session 4</a:t>
            </a:r>
          </a:p>
        </p:txBody>
      </p:sp>
    </p:spTree>
    <p:extLst>
      <p:ext uri="{BB962C8B-B14F-4D97-AF65-F5344CB8AC3E}">
        <p14:creationId xmlns:p14="http://schemas.microsoft.com/office/powerpoint/2010/main" val="3596011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8E59B8-E365-4661-8225-39290D9FEF64}"/>
              </a:ext>
            </a:extLst>
          </p:cNvPr>
          <p:cNvPicPr>
            <a:picLocks noChangeAspect="1"/>
          </p:cNvPicPr>
          <p:nvPr/>
        </p:nvPicPr>
        <p:blipFill>
          <a:blip r:embed="rId2"/>
          <a:stretch>
            <a:fillRect/>
          </a:stretch>
        </p:blipFill>
        <p:spPr>
          <a:xfrm>
            <a:off x="511984" y="0"/>
            <a:ext cx="10264141" cy="6858000"/>
          </a:xfrm>
          <a:prstGeom prst="rect">
            <a:avLst/>
          </a:prstGeom>
        </p:spPr>
      </p:pic>
      <p:sp>
        <p:nvSpPr>
          <p:cNvPr id="3" name="TextBox 2">
            <a:extLst>
              <a:ext uri="{FF2B5EF4-FFF2-40B4-BE49-F238E27FC236}">
                <a16:creationId xmlns:a16="http://schemas.microsoft.com/office/drawing/2014/main" id="{D8A36DC3-EFB7-4621-9DE5-755EE80DE2DB}"/>
              </a:ext>
            </a:extLst>
          </p:cNvPr>
          <p:cNvSpPr txBox="1"/>
          <p:nvPr/>
        </p:nvSpPr>
        <p:spPr>
          <a:xfrm>
            <a:off x="9091448" y="126124"/>
            <a:ext cx="2028497" cy="369332"/>
          </a:xfrm>
          <a:prstGeom prst="rect">
            <a:avLst/>
          </a:prstGeom>
          <a:noFill/>
        </p:spPr>
        <p:txBody>
          <a:bodyPr wrap="square" rtlCol="0">
            <a:spAutoFit/>
          </a:bodyPr>
          <a:lstStyle/>
          <a:p>
            <a:r>
              <a:rPr lang="en-US" dirty="0"/>
              <a:t>GPS</a:t>
            </a:r>
          </a:p>
        </p:txBody>
      </p:sp>
    </p:spTree>
    <p:extLst>
      <p:ext uri="{BB962C8B-B14F-4D97-AF65-F5344CB8AC3E}">
        <p14:creationId xmlns:p14="http://schemas.microsoft.com/office/powerpoint/2010/main" val="32276632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59C65-2D72-47BB-B298-5EC9441C023A}"/>
              </a:ext>
            </a:extLst>
          </p:cNvPr>
          <p:cNvPicPr>
            <a:picLocks noChangeAspect="1"/>
          </p:cNvPicPr>
          <p:nvPr/>
        </p:nvPicPr>
        <p:blipFill>
          <a:blip r:embed="rId2"/>
          <a:stretch>
            <a:fillRect/>
          </a:stretch>
        </p:blipFill>
        <p:spPr>
          <a:xfrm>
            <a:off x="1763486" y="218696"/>
            <a:ext cx="8746106" cy="6480684"/>
          </a:xfrm>
          <a:prstGeom prst="rect">
            <a:avLst/>
          </a:prstGeom>
        </p:spPr>
      </p:pic>
    </p:spTree>
    <p:extLst>
      <p:ext uri="{BB962C8B-B14F-4D97-AF65-F5344CB8AC3E}">
        <p14:creationId xmlns:p14="http://schemas.microsoft.com/office/powerpoint/2010/main" val="27599048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B220A-305E-4060-A974-0840361A97C8}"/>
              </a:ext>
            </a:extLst>
          </p:cNvPr>
          <p:cNvSpPr txBox="1"/>
          <p:nvPr/>
        </p:nvSpPr>
        <p:spPr>
          <a:xfrm>
            <a:off x="2195618" y="1969333"/>
            <a:ext cx="7287905" cy="1938992"/>
          </a:xfrm>
          <a:prstGeom prst="rect">
            <a:avLst/>
          </a:prstGeom>
          <a:noFill/>
        </p:spPr>
        <p:txBody>
          <a:bodyPr wrap="square" rtlCol="0">
            <a:spAutoFit/>
          </a:bodyPr>
          <a:lstStyle/>
          <a:p>
            <a:pPr algn="ctr"/>
            <a:r>
              <a:rPr lang="en-US" sz="4000" i="1" dirty="0"/>
              <a:t>Weighing of Evidence and Bayes Theorem: Hypothesis Testing With Minimal Samples</a:t>
            </a:r>
          </a:p>
        </p:txBody>
      </p:sp>
      <p:sp>
        <p:nvSpPr>
          <p:cNvPr id="2" name="Rectangle 1">
            <a:extLst>
              <a:ext uri="{FF2B5EF4-FFF2-40B4-BE49-F238E27FC236}">
                <a16:creationId xmlns:a16="http://schemas.microsoft.com/office/drawing/2014/main" id="{77FE8645-D1A5-460C-9237-196A65363D75}"/>
              </a:ext>
            </a:extLst>
          </p:cNvPr>
          <p:cNvSpPr/>
          <p:nvPr/>
        </p:nvSpPr>
        <p:spPr>
          <a:xfrm>
            <a:off x="3048000" y="4524732"/>
            <a:ext cx="7987862" cy="369332"/>
          </a:xfrm>
          <a:prstGeom prst="rect">
            <a:avLst/>
          </a:prstGeom>
        </p:spPr>
        <p:txBody>
          <a:bodyPr wrap="square">
            <a:spAutoFit/>
          </a:bodyPr>
          <a:lstStyle/>
          <a:p>
            <a:r>
              <a:rPr lang="en-US" dirty="0">
                <a:hlinkClick r:id="rId2"/>
              </a:rPr>
              <a:t>https://1drv.ms/u/s!AsKbGD6G_CsKojwPruKR-TBrRlwz?e=lGUI0M</a:t>
            </a:r>
            <a:r>
              <a:rPr lang="en-US" dirty="0"/>
              <a:t> </a:t>
            </a:r>
          </a:p>
        </p:txBody>
      </p:sp>
    </p:spTree>
    <p:extLst>
      <p:ext uri="{BB962C8B-B14F-4D97-AF65-F5344CB8AC3E}">
        <p14:creationId xmlns:p14="http://schemas.microsoft.com/office/powerpoint/2010/main" val="34691744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0CF2CA-A94C-48ED-8774-32B818EE65CE}"/>
              </a:ext>
            </a:extLst>
          </p:cNvPr>
          <p:cNvPicPr>
            <a:picLocks noChangeAspect="1"/>
          </p:cNvPicPr>
          <p:nvPr/>
        </p:nvPicPr>
        <p:blipFill>
          <a:blip r:embed="rId2"/>
          <a:stretch>
            <a:fillRect/>
          </a:stretch>
        </p:blipFill>
        <p:spPr>
          <a:xfrm>
            <a:off x="3454665" y="110433"/>
            <a:ext cx="5342494" cy="6563635"/>
          </a:xfrm>
          <a:prstGeom prst="rect">
            <a:avLst/>
          </a:prstGeom>
        </p:spPr>
      </p:pic>
    </p:spTree>
    <p:extLst>
      <p:ext uri="{BB962C8B-B14F-4D97-AF65-F5344CB8AC3E}">
        <p14:creationId xmlns:p14="http://schemas.microsoft.com/office/powerpoint/2010/main" val="13727493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9F3312-EF3E-406B-A2CC-1EFA408D8FC7}"/>
              </a:ext>
            </a:extLst>
          </p:cNvPr>
          <p:cNvPicPr>
            <a:picLocks noChangeAspect="1"/>
          </p:cNvPicPr>
          <p:nvPr/>
        </p:nvPicPr>
        <p:blipFill>
          <a:blip r:embed="rId2"/>
          <a:stretch>
            <a:fillRect/>
          </a:stretch>
        </p:blipFill>
        <p:spPr>
          <a:xfrm>
            <a:off x="3657388" y="407408"/>
            <a:ext cx="4877223" cy="6043184"/>
          </a:xfrm>
          <a:prstGeom prst="rect">
            <a:avLst/>
          </a:prstGeom>
        </p:spPr>
      </p:pic>
    </p:spTree>
    <p:extLst>
      <p:ext uri="{BB962C8B-B14F-4D97-AF65-F5344CB8AC3E}">
        <p14:creationId xmlns:p14="http://schemas.microsoft.com/office/powerpoint/2010/main" val="999366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E5B8-CC1E-4477-BC76-A7472F5A1424}"/>
              </a:ext>
            </a:extLst>
          </p:cNvPr>
          <p:cNvPicPr>
            <a:picLocks noChangeAspect="1"/>
          </p:cNvPicPr>
          <p:nvPr/>
        </p:nvPicPr>
        <p:blipFill>
          <a:blip r:embed="rId2"/>
          <a:stretch>
            <a:fillRect/>
          </a:stretch>
        </p:blipFill>
        <p:spPr>
          <a:xfrm>
            <a:off x="1919287" y="1352550"/>
            <a:ext cx="8353425" cy="4152900"/>
          </a:xfrm>
          <a:prstGeom prst="rect">
            <a:avLst/>
          </a:prstGeom>
        </p:spPr>
      </p:pic>
    </p:spTree>
    <p:extLst>
      <p:ext uri="{BB962C8B-B14F-4D97-AF65-F5344CB8AC3E}">
        <p14:creationId xmlns:p14="http://schemas.microsoft.com/office/powerpoint/2010/main" val="4847563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081D79-440C-4D9D-B0E7-D5180FAD0694}"/>
              </a:ext>
            </a:extLst>
          </p:cNvPr>
          <p:cNvPicPr>
            <a:picLocks noChangeAspect="1"/>
          </p:cNvPicPr>
          <p:nvPr/>
        </p:nvPicPr>
        <p:blipFill>
          <a:blip r:embed="rId2"/>
          <a:stretch>
            <a:fillRect/>
          </a:stretch>
        </p:blipFill>
        <p:spPr>
          <a:xfrm>
            <a:off x="5885585" y="1087669"/>
            <a:ext cx="5104101" cy="4682661"/>
          </a:xfrm>
          <a:prstGeom prst="rect">
            <a:avLst/>
          </a:prstGeom>
        </p:spPr>
      </p:pic>
      <p:pic>
        <p:nvPicPr>
          <p:cNvPr id="3" name="Picture 2">
            <a:extLst>
              <a:ext uri="{FF2B5EF4-FFF2-40B4-BE49-F238E27FC236}">
                <a16:creationId xmlns:a16="http://schemas.microsoft.com/office/drawing/2014/main" id="{FBCEE93E-E376-4318-9784-19C37075C73C}"/>
              </a:ext>
            </a:extLst>
          </p:cNvPr>
          <p:cNvPicPr>
            <a:picLocks noChangeAspect="1"/>
          </p:cNvPicPr>
          <p:nvPr/>
        </p:nvPicPr>
        <p:blipFill>
          <a:blip r:embed="rId3"/>
          <a:stretch>
            <a:fillRect/>
          </a:stretch>
        </p:blipFill>
        <p:spPr>
          <a:xfrm>
            <a:off x="1036060" y="1076051"/>
            <a:ext cx="3674486" cy="4469375"/>
          </a:xfrm>
          <a:prstGeom prst="rect">
            <a:avLst/>
          </a:prstGeom>
        </p:spPr>
      </p:pic>
      <p:sp>
        <p:nvSpPr>
          <p:cNvPr id="4" name="TextBox 3">
            <a:extLst>
              <a:ext uri="{FF2B5EF4-FFF2-40B4-BE49-F238E27FC236}">
                <a16:creationId xmlns:a16="http://schemas.microsoft.com/office/drawing/2014/main" id="{AE62528B-0500-46ED-9140-96E15609C764}"/>
              </a:ext>
            </a:extLst>
          </p:cNvPr>
          <p:cNvSpPr txBox="1"/>
          <p:nvPr/>
        </p:nvSpPr>
        <p:spPr>
          <a:xfrm>
            <a:off x="1036060" y="5832764"/>
            <a:ext cx="3674486" cy="369332"/>
          </a:xfrm>
          <a:prstGeom prst="rect">
            <a:avLst/>
          </a:prstGeom>
          <a:noFill/>
        </p:spPr>
        <p:txBody>
          <a:bodyPr wrap="square" rtlCol="0">
            <a:spAutoFit/>
          </a:bodyPr>
          <a:lstStyle/>
          <a:p>
            <a:pPr algn="ctr"/>
            <a:r>
              <a:rPr lang="en-US" dirty="0"/>
              <a:t>Enigma</a:t>
            </a:r>
          </a:p>
        </p:txBody>
      </p:sp>
      <p:sp>
        <p:nvSpPr>
          <p:cNvPr id="5" name="TextBox 4">
            <a:extLst>
              <a:ext uri="{FF2B5EF4-FFF2-40B4-BE49-F238E27FC236}">
                <a16:creationId xmlns:a16="http://schemas.microsoft.com/office/drawing/2014/main" id="{1FDCFA44-6A4E-4E1F-9CF4-4FC4F8D0910A}"/>
              </a:ext>
            </a:extLst>
          </p:cNvPr>
          <p:cNvSpPr txBox="1"/>
          <p:nvPr/>
        </p:nvSpPr>
        <p:spPr>
          <a:xfrm>
            <a:off x="6366388" y="5770330"/>
            <a:ext cx="3674486" cy="369332"/>
          </a:xfrm>
          <a:prstGeom prst="rect">
            <a:avLst/>
          </a:prstGeom>
          <a:noFill/>
        </p:spPr>
        <p:txBody>
          <a:bodyPr wrap="square" rtlCol="0">
            <a:spAutoFit/>
          </a:bodyPr>
          <a:lstStyle/>
          <a:p>
            <a:pPr algn="ctr"/>
            <a:r>
              <a:rPr lang="en-US" dirty="0"/>
              <a:t>Tunny</a:t>
            </a:r>
          </a:p>
        </p:txBody>
      </p:sp>
    </p:spTree>
    <p:extLst>
      <p:ext uri="{BB962C8B-B14F-4D97-AF65-F5344CB8AC3E}">
        <p14:creationId xmlns:p14="http://schemas.microsoft.com/office/powerpoint/2010/main" val="1512592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915F3-AFDF-47FE-AED4-83A349BE8878}"/>
              </a:ext>
            </a:extLst>
          </p:cNvPr>
          <p:cNvPicPr>
            <a:picLocks noChangeAspect="1"/>
          </p:cNvPicPr>
          <p:nvPr/>
        </p:nvPicPr>
        <p:blipFill>
          <a:blip r:embed="rId2"/>
          <a:stretch>
            <a:fillRect/>
          </a:stretch>
        </p:blipFill>
        <p:spPr>
          <a:xfrm>
            <a:off x="2943225" y="1309687"/>
            <a:ext cx="6305550" cy="4238625"/>
          </a:xfrm>
          <a:prstGeom prst="rect">
            <a:avLst/>
          </a:prstGeom>
        </p:spPr>
      </p:pic>
    </p:spTree>
    <p:extLst>
      <p:ext uri="{BB962C8B-B14F-4D97-AF65-F5344CB8AC3E}">
        <p14:creationId xmlns:p14="http://schemas.microsoft.com/office/powerpoint/2010/main" val="17846166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66CE9E-9E2A-4471-871E-7D49EC4B97EB}"/>
              </a:ext>
            </a:extLst>
          </p:cNvPr>
          <p:cNvPicPr>
            <a:picLocks noChangeAspect="1"/>
          </p:cNvPicPr>
          <p:nvPr/>
        </p:nvPicPr>
        <p:blipFill>
          <a:blip r:embed="rId2"/>
          <a:stretch>
            <a:fillRect/>
          </a:stretch>
        </p:blipFill>
        <p:spPr>
          <a:xfrm>
            <a:off x="2995612" y="1328737"/>
            <a:ext cx="6200775" cy="4200525"/>
          </a:xfrm>
          <a:prstGeom prst="rect">
            <a:avLst/>
          </a:prstGeom>
        </p:spPr>
      </p:pic>
      <p:pic>
        <p:nvPicPr>
          <p:cNvPr id="3" name="Picture 2">
            <a:extLst>
              <a:ext uri="{FF2B5EF4-FFF2-40B4-BE49-F238E27FC236}">
                <a16:creationId xmlns:a16="http://schemas.microsoft.com/office/drawing/2014/main" id="{2BB423B0-99A4-4264-A21E-747F1930B5EA}"/>
              </a:ext>
            </a:extLst>
          </p:cNvPr>
          <p:cNvPicPr>
            <a:picLocks noChangeAspect="1"/>
          </p:cNvPicPr>
          <p:nvPr/>
        </p:nvPicPr>
        <p:blipFill>
          <a:blip r:embed="rId3"/>
          <a:stretch>
            <a:fillRect/>
          </a:stretch>
        </p:blipFill>
        <p:spPr>
          <a:xfrm>
            <a:off x="4431040" y="4332142"/>
            <a:ext cx="3329920" cy="1197120"/>
          </a:xfrm>
          <a:prstGeom prst="rect">
            <a:avLst/>
          </a:prstGeom>
        </p:spPr>
      </p:pic>
    </p:spTree>
    <p:extLst>
      <p:ext uri="{BB962C8B-B14F-4D97-AF65-F5344CB8AC3E}">
        <p14:creationId xmlns:p14="http://schemas.microsoft.com/office/powerpoint/2010/main" val="25446334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3026" y="2160526"/>
            <a:ext cx="6069854" cy="3164409"/>
          </a:xfrm>
          <a:prstGeom prst="rect">
            <a:avLst/>
          </a:prstGeom>
        </p:spPr>
      </p:pic>
      <p:pic>
        <p:nvPicPr>
          <p:cNvPr id="3" name="Picture 2"/>
          <p:cNvPicPr>
            <a:picLocks noChangeAspect="1"/>
          </p:cNvPicPr>
          <p:nvPr/>
        </p:nvPicPr>
        <p:blipFill>
          <a:blip r:embed="rId3"/>
          <a:stretch>
            <a:fillRect/>
          </a:stretch>
        </p:blipFill>
        <p:spPr>
          <a:xfrm>
            <a:off x="9750247" y="190050"/>
            <a:ext cx="1960022" cy="2664514"/>
          </a:xfrm>
          <a:prstGeom prst="rect">
            <a:avLst/>
          </a:prstGeom>
        </p:spPr>
      </p:pic>
      <p:pic>
        <p:nvPicPr>
          <p:cNvPr id="4" name="Picture 3"/>
          <p:cNvPicPr>
            <a:picLocks noChangeAspect="1"/>
          </p:cNvPicPr>
          <p:nvPr/>
        </p:nvPicPr>
        <p:blipFill>
          <a:blip r:embed="rId4"/>
          <a:stretch>
            <a:fillRect/>
          </a:stretch>
        </p:blipFill>
        <p:spPr>
          <a:xfrm>
            <a:off x="9750247" y="3429000"/>
            <a:ext cx="1960022" cy="2806395"/>
          </a:xfrm>
          <a:prstGeom prst="rect">
            <a:avLst/>
          </a:prstGeom>
        </p:spPr>
      </p:pic>
      <p:sp>
        <p:nvSpPr>
          <p:cNvPr id="5" name="TextBox 4"/>
          <p:cNvSpPr txBox="1"/>
          <p:nvPr/>
        </p:nvSpPr>
        <p:spPr>
          <a:xfrm>
            <a:off x="9545427" y="2875002"/>
            <a:ext cx="2164842" cy="369332"/>
          </a:xfrm>
          <a:prstGeom prst="rect">
            <a:avLst/>
          </a:prstGeom>
          <a:noFill/>
        </p:spPr>
        <p:txBody>
          <a:bodyPr wrap="square" rtlCol="0">
            <a:spAutoFit/>
          </a:bodyPr>
          <a:lstStyle/>
          <a:p>
            <a:pPr algn="ctr"/>
            <a:r>
              <a:rPr lang="en-US" dirty="0"/>
              <a:t>Alan Turing</a:t>
            </a:r>
          </a:p>
        </p:txBody>
      </p:sp>
      <p:sp>
        <p:nvSpPr>
          <p:cNvPr id="6" name="TextBox 5"/>
          <p:cNvSpPr txBox="1"/>
          <p:nvPr/>
        </p:nvSpPr>
        <p:spPr>
          <a:xfrm>
            <a:off x="9545427" y="6244138"/>
            <a:ext cx="2164842" cy="369332"/>
          </a:xfrm>
          <a:prstGeom prst="rect">
            <a:avLst/>
          </a:prstGeom>
          <a:noFill/>
        </p:spPr>
        <p:txBody>
          <a:bodyPr wrap="square" rtlCol="0">
            <a:spAutoFit/>
          </a:bodyPr>
          <a:lstStyle/>
          <a:p>
            <a:pPr algn="ctr"/>
            <a:r>
              <a:rPr lang="en-US" dirty="0"/>
              <a:t>I.J. Good</a:t>
            </a:r>
          </a:p>
        </p:txBody>
      </p:sp>
      <p:sp>
        <p:nvSpPr>
          <p:cNvPr id="8" name="TextBox 7"/>
          <p:cNvSpPr txBox="1"/>
          <p:nvPr/>
        </p:nvSpPr>
        <p:spPr>
          <a:xfrm>
            <a:off x="1555652" y="5324935"/>
            <a:ext cx="3297735" cy="369332"/>
          </a:xfrm>
          <a:prstGeom prst="rect">
            <a:avLst/>
          </a:prstGeom>
          <a:noFill/>
        </p:spPr>
        <p:txBody>
          <a:bodyPr wrap="square" rtlCol="0">
            <a:spAutoFit/>
          </a:bodyPr>
          <a:lstStyle/>
          <a:p>
            <a:pPr algn="ctr"/>
            <a:r>
              <a:rPr lang="en-US" dirty="0"/>
              <a:t>The “Enigma” Machine</a:t>
            </a:r>
          </a:p>
        </p:txBody>
      </p:sp>
      <p:pic>
        <p:nvPicPr>
          <p:cNvPr id="9" name="Picture 8">
            <a:extLst>
              <a:ext uri="{FF2B5EF4-FFF2-40B4-BE49-F238E27FC236}">
                <a16:creationId xmlns:a16="http://schemas.microsoft.com/office/drawing/2014/main" id="{BEF31C9F-261D-4BC9-9388-4E2CBEAF1C9A}"/>
              </a:ext>
            </a:extLst>
          </p:cNvPr>
          <p:cNvPicPr>
            <a:picLocks noChangeAspect="1"/>
          </p:cNvPicPr>
          <p:nvPr/>
        </p:nvPicPr>
        <p:blipFill>
          <a:blip r:embed="rId5"/>
          <a:stretch>
            <a:fillRect/>
          </a:stretch>
        </p:blipFill>
        <p:spPr>
          <a:xfrm>
            <a:off x="7044996" y="511237"/>
            <a:ext cx="2209800" cy="2990850"/>
          </a:xfrm>
          <a:prstGeom prst="rect">
            <a:avLst/>
          </a:prstGeom>
        </p:spPr>
      </p:pic>
      <p:sp>
        <p:nvSpPr>
          <p:cNvPr id="10" name="TextBox 9">
            <a:extLst>
              <a:ext uri="{FF2B5EF4-FFF2-40B4-BE49-F238E27FC236}">
                <a16:creationId xmlns:a16="http://schemas.microsoft.com/office/drawing/2014/main" id="{DDA66D35-7C03-4821-A2D6-6FEADF5EC858}"/>
              </a:ext>
            </a:extLst>
          </p:cNvPr>
          <p:cNvSpPr txBox="1"/>
          <p:nvPr/>
        </p:nvSpPr>
        <p:spPr>
          <a:xfrm>
            <a:off x="7004142" y="3502087"/>
            <a:ext cx="2164842" cy="369332"/>
          </a:xfrm>
          <a:prstGeom prst="rect">
            <a:avLst/>
          </a:prstGeom>
          <a:noFill/>
        </p:spPr>
        <p:txBody>
          <a:bodyPr wrap="square" rtlCol="0">
            <a:spAutoFit/>
          </a:bodyPr>
          <a:lstStyle/>
          <a:p>
            <a:pPr algn="ctr"/>
            <a:r>
              <a:rPr lang="en-US" dirty="0"/>
              <a:t>Gordon </a:t>
            </a:r>
            <a:r>
              <a:rPr lang="en-US" dirty="0" err="1"/>
              <a:t>Welchman</a:t>
            </a:r>
            <a:endParaRPr lang="en-US" dirty="0"/>
          </a:p>
        </p:txBody>
      </p:sp>
      <p:sp>
        <p:nvSpPr>
          <p:cNvPr id="7" name="TextBox 6">
            <a:extLst>
              <a:ext uri="{FF2B5EF4-FFF2-40B4-BE49-F238E27FC236}">
                <a16:creationId xmlns:a16="http://schemas.microsoft.com/office/drawing/2014/main" id="{484E327C-F81C-413A-AFC1-64DD71A04532}"/>
              </a:ext>
            </a:extLst>
          </p:cNvPr>
          <p:cNvSpPr txBox="1"/>
          <p:nvPr/>
        </p:nvSpPr>
        <p:spPr>
          <a:xfrm>
            <a:off x="503853" y="326571"/>
            <a:ext cx="7623110" cy="369332"/>
          </a:xfrm>
          <a:prstGeom prst="rect">
            <a:avLst/>
          </a:prstGeom>
          <a:noFill/>
        </p:spPr>
        <p:txBody>
          <a:bodyPr wrap="square" rtlCol="0">
            <a:spAutoFit/>
          </a:bodyPr>
          <a:lstStyle/>
          <a:p>
            <a:r>
              <a:rPr lang="en-US" dirty="0"/>
              <a:t>The Challenge: How to Break the Ciphers Within 24 Hour Cycles</a:t>
            </a:r>
          </a:p>
        </p:txBody>
      </p:sp>
      <p:pic>
        <p:nvPicPr>
          <p:cNvPr id="11" name="Picture 10">
            <a:extLst>
              <a:ext uri="{FF2B5EF4-FFF2-40B4-BE49-F238E27FC236}">
                <a16:creationId xmlns:a16="http://schemas.microsoft.com/office/drawing/2014/main" id="{E9B09640-1EF1-488B-970B-D0E757834086}"/>
              </a:ext>
            </a:extLst>
          </p:cNvPr>
          <p:cNvPicPr>
            <a:picLocks noChangeAspect="1"/>
          </p:cNvPicPr>
          <p:nvPr/>
        </p:nvPicPr>
        <p:blipFill>
          <a:blip r:embed="rId6"/>
          <a:stretch>
            <a:fillRect/>
          </a:stretch>
        </p:blipFill>
        <p:spPr>
          <a:xfrm>
            <a:off x="7315664" y="3960185"/>
            <a:ext cx="1622598" cy="2305208"/>
          </a:xfrm>
          <a:prstGeom prst="rect">
            <a:avLst/>
          </a:prstGeom>
        </p:spPr>
      </p:pic>
      <p:sp>
        <p:nvSpPr>
          <p:cNvPr id="12" name="TextBox 11">
            <a:extLst>
              <a:ext uri="{FF2B5EF4-FFF2-40B4-BE49-F238E27FC236}">
                <a16:creationId xmlns:a16="http://schemas.microsoft.com/office/drawing/2014/main" id="{004C5722-0444-462F-B508-E459AC4A9171}"/>
              </a:ext>
            </a:extLst>
          </p:cNvPr>
          <p:cNvSpPr txBox="1"/>
          <p:nvPr/>
        </p:nvSpPr>
        <p:spPr>
          <a:xfrm>
            <a:off x="7004142" y="6235395"/>
            <a:ext cx="2164842" cy="369332"/>
          </a:xfrm>
          <a:prstGeom prst="rect">
            <a:avLst/>
          </a:prstGeom>
          <a:noFill/>
        </p:spPr>
        <p:txBody>
          <a:bodyPr wrap="square" rtlCol="0">
            <a:spAutoFit/>
          </a:bodyPr>
          <a:lstStyle/>
          <a:p>
            <a:pPr algn="ctr"/>
            <a:r>
              <a:rPr lang="en-US" dirty="0"/>
              <a:t>Tommy Flowers</a:t>
            </a:r>
          </a:p>
        </p:txBody>
      </p:sp>
      <p:sp>
        <p:nvSpPr>
          <p:cNvPr id="13" name="TextBox 12">
            <a:extLst>
              <a:ext uri="{FF2B5EF4-FFF2-40B4-BE49-F238E27FC236}">
                <a16:creationId xmlns:a16="http://schemas.microsoft.com/office/drawing/2014/main" id="{4092482B-F9AD-4DD5-B842-BE2C123C1B09}"/>
              </a:ext>
            </a:extLst>
          </p:cNvPr>
          <p:cNvSpPr txBox="1"/>
          <p:nvPr/>
        </p:nvSpPr>
        <p:spPr>
          <a:xfrm>
            <a:off x="3582955" y="6183304"/>
            <a:ext cx="3720009" cy="369332"/>
          </a:xfrm>
          <a:prstGeom prst="rect">
            <a:avLst/>
          </a:prstGeom>
          <a:noFill/>
        </p:spPr>
        <p:txBody>
          <a:bodyPr wrap="square" rtlCol="0">
            <a:spAutoFit/>
          </a:bodyPr>
          <a:lstStyle/>
          <a:p>
            <a:r>
              <a:rPr lang="en-US" dirty="0"/>
              <a:t>And many other men and women….</a:t>
            </a:r>
          </a:p>
        </p:txBody>
      </p:sp>
    </p:spTree>
    <p:extLst>
      <p:ext uri="{BB962C8B-B14F-4D97-AF65-F5344CB8AC3E}">
        <p14:creationId xmlns:p14="http://schemas.microsoft.com/office/powerpoint/2010/main" val="16674255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8A9FA9-5A82-4AD5-94ED-847E720F4A5F}"/>
              </a:ext>
            </a:extLst>
          </p:cNvPr>
          <p:cNvPicPr>
            <a:picLocks noChangeAspect="1"/>
          </p:cNvPicPr>
          <p:nvPr/>
        </p:nvPicPr>
        <p:blipFill>
          <a:blip r:embed="rId2"/>
          <a:stretch>
            <a:fillRect/>
          </a:stretch>
        </p:blipFill>
        <p:spPr>
          <a:xfrm>
            <a:off x="2841503" y="849086"/>
            <a:ext cx="6114478" cy="5318668"/>
          </a:xfrm>
          <a:prstGeom prst="rect">
            <a:avLst/>
          </a:prstGeom>
        </p:spPr>
      </p:pic>
      <p:sp>
        <p:nvSpPr>
          <p:cNvPr id="3" name="Rectangle 2">
            <a:extLst>
              <a:ext uri="{FF2B5EF4-FFF2-40B4-BE49-F238E27FC236}">
                <a16:creationId xmlns:a16="http://schemas.microsoft.com/office/drawing/2014/main" id="{2A6AD855-6DF4-46E2-89BB-FE8263656803}"/>
              </a:ext>
            </a:extLst>
          </p:cNvPr>
          <p:cNvSpPr/>
          <p:nvPr/>
        </p:nvSpPr>
        <p:spPr>
          <a:xfrm>
            <a:off x="3268619" y="6304775"/>
            <a:ext cx="5073633" cy="369332"/>
          </a:xfrm>
          <a:prstGeom prst="rect">
            <a:avLst/>
          </a:prstGeom>
        </p:spPr>
        <p:txBody>
          <a:bodyPr wrap="none">
            <a:spAutoFit/>
          </a:bodyPr>
          <a:lstStyle/>
          <a:p>
            <a:r>
              <a:rPr lang="en-US" dirty="0">
                <a:hlinkClick r:id="rId3"/>
              </a:rPr>
              <a:t>https://www.youtube.com/watch?v=6p3mhkNgRXs</a:t>
            </a:r>
            <a:r>
              <a:rPr lang="en-US" dirty="0"/>
              <a:t> </a:t>
            </a:r>
          </a:p>
        </p:txBody>
      </p:sp>
      <p:sp>
        <p:nvSpPr>
          <p:cNvPr id="4" name="TextBox 3">
            <a:extLst>
              <a:ext uri="{FF2B5EF4-FFF2-40B4-BE49-F238E27FC236}">
                <a16:creationId xmlns:a16="http://schemas.microsoft.com/office/drawing/2014/main" id="{B75F39C1-7BBB-4C70-A3C7-8CC015C4F62B}"/>
              </a:ext>
            </a:extLst>
          </p:cNvPr>
          <p:cNvSpPr txBox="1"/>
          <p:nvPr/>
        </p:nvSpPr>
        <p:spPr>
          <a:xfrm>
            <a:off x="2537927" y="348171"/>
            <a:ext cx="7072604" cy="369332"/>
          </a:xfrm>
          <a:prstGeom prst="rect">
            <a:avLst/>
          </a:prstGeom>
          <a:noFill/>
        </p:spPr>
        <p:txBody>
          <a:bodyPr wrap="square" rtlCol="0">
            <a:spAutoFit/>
          </a:bodyPr>
          <a:lstStyle/>
          <a:p>
            <a:pPr algn="ctr"/>
            <a:r>
              <a:rPr lang="en-US" dirty="0"/>
              <a:t>First Part Interview with I.J. Good</a:t>
            </a:r>
          </a:p>
        </p:txBody>
      </p:sp>
    </p:spTree>
    <p:extLst>
      <p:ext uri="{BB962C8B-B14F-4D97-AF65-F5344CB8AC3E}">
        <p14:creationId xmlns:p14="http://schemas.microsoft.com/office/powerpoint/2010/main" val="3191746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58CB8-C1AD-4C55-9434-B4BD48ECA597}"/>
              </a:ext>
            </a:extLst>
          </p:cNvPr>
          <p:cNvPicPr>
            <a:picLocks noChangeAspect="1"/>
          </p:cNvPicPr>
          <p:nvPr/>
        </p:nvPicPr>
        <p:blipFill>
          <a:blip r:embed="rId2"/>
          <a:stretch>
            <a:fillRect/>
          </a:stretch>
        </p:blipFill>
        <p:spPr>
          <a:xfrm>
            <a:off x="986347" y="3513"/>
            <a:ext cx="10219306" cy="6850974"/>
          </a:xfrm>
          <a:prstGeom prst="rect">
            <a:avLst/>
          </a:prstGeom>
        </p:spPr>
      </p:pic>
      <p:sp>
        <p:nvSpPr>
          <p:cNvPr id="3" name="TextBox 2">
            <a:extLst>
              <a:ext uri="{FF2B5EF4-FFF2-40B4-BE49-F238E27FC236}">
                <a16:creationId xmlns:a16="http://schemas.microsoft.com/office/drawing/2014/main" id="{BC0CA703-4531-4F5F-B5BF-4EC39C92C70C}"/>
              </a:ext>
            </a:extLst>
          </p:cNvPr>
          <p:cNvSpPr txBox="1"/>
          <p:nvPr/>
        </p:nvSpPr>
        <p:spPr>
          <a:xfrm>
            <a:off x="9731828" y="102637"/>
            <a:ext cx="1828800" cy="369332"/>
          </a:xfrm>
          <a:prstGeom prst="rect">
            <a:avLst/>
          </a:prstGeom>
          <a:noFill/>
        </p:spPr>
        <p:txBody>
          <a:bodyPr wrap="square" rtlCol="0">
            <a:spAutoFit/>
          </a:bodyPr>
          <a:lstStyle/>
          <a:p>
            <a:r>
              <a:rPr lang="en-US" dirty="0"/>
              <a:t>CART</a:t>
            </a:r>
          </a:p>
        </p:txBody>
      </p:sp>
      <p:pic>
        <p:nvPicPr>
          <p:cNvPr id="4" name="Picture 3">
            <a:extLst>
              <a:ext uri="{FF2B5EF4-FFF2-40B4-BE49-F238E27FC236}">
                <a16:creationId xmlns:a16="http://schemas.microsoft.com/office/drawing/2014/main" id="{BF992A4A-54EE-43D1-86A5-7E68C825900A}"/>
              </a:ext>
            </a:extLst>
          </p:cNvPr>
          <p:cNvPicPr>
            <a:picLocks noChangeAspect="1"/>
          </p:cNvPicPr>
          <p:nvPr/>
        </p:nvPicPr>
        <p:blipFill>
          <a:blip r:embed="rId3"/>
          <a:stretch>
            <a:fillRect/>
          </a:stretch>
        </p:blipFill>
        <p:spPr>
          <a:xfrm>
            <a:off x="0" y="471969"/>
            <a:ext cx="7971211" cy="2865368"/>
          </a:xfrm>
          <a:prstGeom prst="rect">
            <a:avLst/>
          </a:prstGeom>
        </p:spPr>
      </p:pic>
    </p:spTree>
    <p:extLst>
      <p:ext uri="{BB962C8B-B14F-4D97-AF65-F5344CB8AC3E}">
        <p14:creationId xmlns:p14="http://schemas.microsoft.com/office/powerpoint/2010/main" val="151502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33056" y="728385"/>
            <a:ext cx="2982044" cy="2622705"/>
            <a:chOff x="646981" y="3857348"/>
            <a:chExt cx="2982044" cy="2622705"/>
          </a:xfrm>
        </p:grpSpPr>
        <p:cxnSp>
          <p:nvCxnSpPr>
            <p:cNvPr id="4" name="Straight Connector 3"/>
            <p:cNvCxnSpPr/>
            <p:nvPr/>
          </p:nvCxnSpPr>
          <p:spPr>
            <a:xfrm>
              <a:off x="676894" y="5003321"/>
              <a:ext cx="29521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reeform: Shape 4"/>
            <p:cNvSpPr/>
            <p:nvPr/>
          </p:nvSpPr>
          <p:spPr>
            <a:xfrm>
              <a:off x="646981" y="4201064"/>
              <a:ext cx="2458528" cy="707366"/>
            </a:xfrm>
            <a:custGeom>
              <a:avLst/>
              <a:gdLst>
                <a:gd name="connsiteX0" fmla="*/ 0 w 2458528"/>
                <a:gd name="connsiteY0" fmla="*/ 707366 h 707366"/>
                <a:gd name="connsiteX1" fmla="*/ 43132 w 2458528"/>
                <a:gd name="connsiteY1" fmla="*/ 690113 h 707366"/>
                <a:gd name="connsiteX2" fmla="*/ 77638 w 2458528"/>
                <a:gd name="connsiteY2" fmla="*/ 638355 h 707366"/>
                <a:gd name="connsiteX3" fmla="*/ 120770 w 2458528"/>
                <a:gd name="connsiteY3" fmla="*/ 560717 h 707366"/>
                <a:gd name="connsiteX4" fmla="*/ 138023 w 2458528"/>
                <a:gd name="connsiteY4" fmla="*/ 534838 h 707366"/>
                <a:gd name="connsiteX5" fmla="*/ 146649 w 2458528"/>
                <a:gd name="connsiteY5" fmla="*/ 508959 h 707366"/>
                <a:gd name="connsiteX6" fmla="*/ 172528 w 2458528"/>
                <a:gd name="connsiteY6" fmla="*/ 474453 h 707366"/>
                <a:gd name="connsiteX7" fmla="*/ 232913 w 2458528"/>
                <a:gd name="connsiteY7" fmla="*/ 422694 h 707366"/>
                <a:gd name="connsiteX8" fmla="*/ 284672 w 2458528"/>
                <a:gd name="connsiteY8" fmla="*/ 388189 h 707366"/>
                <a:gd name="connsiteX9" fmla="*/ 310551 w 2458528"/>
                <a:gd name="connsiteY9" fmla="*/ 370936 h 707366"/>
                <a:gd name="connsiteX10" fmla="*/ 336430 w 2458528"/>
                <a:gd name="connsiteY10" fmla="*/ 353683 h 707366"/>
                <a:gd name="connsiteX11" fmla="*/ 362310 w 2458528"/>
                <a:gd name="connsiteY11" fmla="*/ 327804 h 707366"/>
                <a:gd name="connsiteX12" fmla="*/ 379562 w 2458528"/>
                <a:gd name="connsiteY12" fmla="*/ 276045 h 707366"/>
                <a:gd name="connsiteX13" fmla="*/ 465827 w 2458528"/>
                <a:gd name="connsiteY13" fmla="*/ 172528 h 707366"/>
                <a:gd name="connsiteX14" fmla="*/ 491706 w 2458528"/>
                <a:gd name="connsiteY14" fmla="*/ 155276 h 707366"/>
                <a:gd name="connsiteX15" fmla="*/ 543464 w 2458528"/>
                <a:gd name="connsiteY15" fmla="*/ 138023 h 707366"/>
                <a:gd name="connsiteX16" fmla="*/ 595223 w 2458528"/>
                <a:gd name="connsiteY16" fmla="*/ 103517 h 707366"/>
                <a:gd name="connsiteX17" fmla="*/ 621102 w 2458528"/>
                <a:gd name="connsiteY17" fmla="*/ 86264 h 707366"/>
                <a:gd name="connsiteX18" fmla="*/ 672861 w 2458528"/>
                <a:gd name="connsiteY18" fmla="*/ 69011 h 707366"/>
                <a:gd name="connsiteX19" fmla="*/ 707366 w 2458528"/>
                <a:gd name="connsiteY19" fmla="*/ 60385 h 707366"/>
                <a:gd name="connsiteX20" fmla="*/ 759125 w 2458528"/>
                <a:gd name="connsiteY20" fmla="*/ 43132 h 707366"/>
                <a:gd name="connsiteX21" fmla="*/ 810883 w 2458528"/>
                <a:gd name="connsiteY21" fmla="*/ 25879 h 707366"/>
                <a:gd name="connsiteX22" fmla="*/ 862642 w 2458528"/>
                <a:gd name="connsiteY22" fmla="*/ 8627 h 707366"/>
                <a:gd name="connsiteX23" fmla="*/ 897147 w 2458528"/>
                <a:gd name="connsiteY23" fmla="*/ 0 h 707366"/>
                <a:gd name="connsiteX24" fmla="*/ 1130061 w 2458528"/>
                <a:gd name="connsiteY24" fmla="*/ 8627 h 707366"/>
                <a:gd name="connsiteX25" fmla="*/ 1242204 w 2458528"/>
                <a:gd name="connsiteY25" fmla="*/ 25879 h 707366"/>
                <a:gd name="connsiteX26" fmla="*/ 1268083 w 2458528"/>
                <a:gd name="connsiteY26" fmla="*/ 34506 h 707366"/>
                <a:gd name="connsiteX27" fmla="*/ 1328468 w 2458528"/>
                <a:gd name="connsiteY27" fmla="*/ 43132 h 707366"/>
                <a:gd name="connsiteX28" fmla="*/ 1406106 w 2458528"/>
                <a:gd name="connsiteY28" fmla="*/ 69011 h 707366"/>
                <a:gd name="connsiteX29" fmla="*/ 1431985 w 2458528"/>
                <a:gd name="connsiteY29" fmla="*/ 77638 h 707366"/>
                <a:gd name="connsiteX30" fmla="*/ 1457864 w 2458528"/>
                <a:gd name="connsiteY30" fmla="*/ 86264 h 707366"/>
                <a:gd name="connsiteX31" fmla="*/ 1483744 w 2458528"/>
                <a:gd name="connsiteY31" fmla="*/ 103517 h 707366"/>
                <a:gd name="connsiteX32" fmla="*/ 1526876 w 2458528"/>
                <a:gd name="connsiteY32" fmla="*/ 112144 h 707366"/>
                <a:gd name="connsiteX33" fmla="*/ 1578634 w 2458528"/>
                <a:gd name="connsiteY33" fmla="*/ 129396 h 707366"/>
                <a:gd name="connsiteX34" fmla="*/ 1604513 w 2458528"/>
                <a:gd name="connsiteY34" fmla="*/ 138023 h 707366"/>
                <a:gd name="connsiteX35" fmla="*/ 1630393 w 2458528"/>
                <a:gd name="connsiteY35" fmla="*/ 146649 h 707366"/>
                <a:gd name="connsiteX36" fmla="*/ 1656272 w 2458528"/>
                <a:gd name="connsiteY36" fmla="*/ 163902 h 707366"/>
                <a:gd name="connsiteX37" fmla="*/ 1733910 w 2458528"/>
                <a:gd name="connsiteY37" fmla="*/ 181155 h 707366"/>
                <a:gd name="connsiteX38" fmla="*/ 1785668 w 2458528"/>
                <a:gd name="connsiteY38" fmla="*/ 198408 h 707366"/>
                <a:gd name="connsiteX39" fmla="*/ 1837427 w 2458528"/>
                <a:gd name="connsiteY39" fmla="*/ 241540 h 707366"/>
                <a:gd name="connsiteX40" fmla="*/ 1889185 w 2458528"/>
                <a:gd name="connsiteY40" fmla="*/ 276045 h 707366"/>
                <a:gd name="connsiteX41" fmla="*/ 2018581 w 2458528"/>
                <a:gd name="connsiteY41" fmla="*/ 362310 h 707366"/>
                <a:gd name="connsiteX42" fmla="*/ 2070340 w 2458528"/>
                <a:gd name="connsiteY42" fmla="*/ 396815 h 707366"/>
                <a:gd name="connsiteX43" fmla="*/ 2156604 w 2458528"/>
                <a:gd name="connsiteY43" fmla="*/ 457200 h 707366"/>
                <a:gd name="connsiteX44" fmla="*/ 2208362 w 2458528"/>
                <a:gd name="connsiteY44" fmla="*/ 500332 h 707366"/>
                <a:gd name="connsiteX45" fmla="*/ 2286000 w 2458528"/>
                <a:gd name="connsiteY45" fmla="*/ 543464 h 707366"/>
                <a:gd name="connsiteX46" fmla="*/ 2363638 w 2458528"/>
                <a:gd name="connsiteY46" fmla="*/ 595223 h 707366"/>
                <a:gd name="connsiteX47" fmla="*/ 2389517 w 2458528"/>
                <a:gd name="connsiteY47" fmla="*/ 612476 h 707366"/>
                <a:gd name="connsiteX48" fmla="*/ 2406770 w 2458528"/>
                <a:gd name="connsiteY48" fmla="*/ 638355 h 707366"/>
                <a:gd name="connsiteX49" fmla="*/ 2458528 w 2458528"/>
                <a:gd name="connsiteY49" fmla="*/ 672861 h 70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58528" h="707366">
                  <a:moveTo>
                    <a:pt x="0" y="707366"/>
                  </a:moveTo>
                  <a:cubicBezTo>
                    <a:pt x="14377" y="701615"/>
                    <a:pt x="31558" y="700401"/>
                    <a:pt x="43132" y="690113"/>
                  </a:cubicBezTo>
                  <a:cubicBezTo>
                    <a:pt x="58630" y="676337"/>
                    <a:pt x="77638" y="638355"/>
                    <a:pt x="77638" y="638355"/>
                  </a:cubicBezTo>
                  <a:cubicBezTo>
                    <a:pt x="92821" y="592805"/>
                    <a:pt x="81220" y="620041"/>
                    <a:pt x="120770" y="560717"/>
                  </a:cubicBezTo>
                  <a:lnTo>
                    <a:pt x="138023" y="534838"/>
                  </a:lnTo>
                  <a:cubicBezTo>
                    <a:pt x="140898" y="526212"/>
                    <a:pt x="142138" y="516854"/>
                    <a:pt x="146649" y="508959"/>
                  </a:cubicBezTo>
                  <a:cubicBezTo>
                    <a:pt x="153782" y="496476"/>
                    <a:pt x="163171" y="485369"/>
                    <a:pt x="172528" y="474453"/>
                  </a:cubicBezTo>
                  <a:cubicBezTo>
                    <a:pt x="191671" y="452120"/>
                    <a:pt x="208569" y="439735"/>
                    <a:pt x="232913" y="422694"/>
                  </a:cubicBezTo>
                  <a:cubicBezTo>
                    <a:pt x="249900" y="410803"/>
                    <a:pt x="267419" y="399691"/>
                    <a:pt x="284672" y="388189"/>
                  </a:cubicBezTo>
                  <a:lnTo>
                    <a:pt x="310551" y="370936"/>
                  </a:lnTo>
                  <a:cubicBezTo>
                    <a:pt x="319177" y="365185"/>
                    <a:pt x="329099" y="361014"/>
                    <a:pt x="336430" y="353683"/>
                  </a:cubicBezTo>
                  <a:lnTo>
                    <a:pt x="362310" y="327804"/>
                  </a:lnTo>
                  <a:cubicBezTo>
                    <a:pt x="368061" y="310551"/>
                    <a:pt x="369474" y="291177"/>
                    <a:pt x="379562" y="276045"/>
                  </a:cubicBezTo>
                  <a:cubicBezTo>
                    <a:pt x="405022" y="237855"/>
                    <a:pt x="425977" y="199094"/>
                    <a:pt x="465827" y="172528"/>
                  </a:cubicBezTo>
                  <a:cubicBezTo>
                    <a:pt x="474453" y="166777"/>
                    <a:pt x="482232" y="159487"/>
                    <a:pt x="491706" y="155276"/>
                  </a:cubicBezTo>
                  <a:cubicBezTo>
                    <a:pt x="508325" y="147890"/>
                    <a:pt x="543464" y="138023"/>
                    <a:pt x="543464" y="138023"/>
                  </a:cubicBezTo>
                  <a:lnTo>
                    <a:pt x="595223" y="103517"/>
                  </a:lnTo>
                  <a:cubicBezTo>
                    <a:pt x="603849" y="97766"/>
                    <a:pt x="611266" y="89543"/>
                    <a:pt x="621102" y="86264"/>
                  </a:cubicBezTo>
                  <a:cubicBezTo>
                    <a:pt x="638355" y="80513"/>
                    <a:pt x="655218" y="73422"/>
                    <a:pt x="672861" y="69011"/>
                  </a:cubicBezTo>
                  <a:cubicBezTo>
                    <a:pt x="684363" y="66136"/>
                    <a:pt x="696010" y="63792"/>
                    <a:pt x="707366" y="60385"/>
                  </a:cubicBezTo>
                  <a:cubicBezTo>
                    <a:pt x="724785" y="55159"/>
                    <a:pt x="741872" y="48883"/>
                    <a:pt x="759125" y="43132"/>
                  </a:cubicBezTo>
                  <a:lnTo>
                    <a:pt x="810883" y="25879"/>
                  </a:lnTo>
                  <a:lnTo>
                    <a:pt x="862642" y="8627"/>
                  </a:lnTo>
                  <a:lnTo>
                    <a:pt x="897147" y="0"/>
                  </a:lnTo>
                  <a:cubicBezTo>
                    <a:pt x="974785" y="2876"/>
                    <a:pt x="1052496" y="4195"/>
                    <a:pt x="1130061" y="8627"/>
                  </a:cubicBezTo>
                  <a:cubicBezTo>
                    <a:pt x="1157217" y="10179"/>
                    <a:pt x="1212012" y="18331"/>
                    <a:pt x="1242204" y="25879"/>
                  </a:cubicBezTo>
                  <a:cubicBezTo>
                    <a:pt x="1251026" y="28084"/>
                    <a:pt x="1259167" y="32723"/>
                    <a:pt x="1268083" y="34506"/>
                  </a:cubicBezTo>
                  <a:cubicBezTo>
                    <a:pt x="1288021" y="38494"/>
                    <a:pt x="1308340" y="40257"/>
                    <a:pt x="1328468" y="43132"/>
                  </a:cubicBezTo>
                  <a:lnTo>
                    <a:pt x="1406106" y="69011"/>
                  </a:lnTo>
                  <a:lnTo>
                    <a:pt x="1431985" y="77638"/>
                  </a:lnTo>
                  <a:lnTo>
                    <a:pt x="1457864" y="86264"/>
                  </a:lnTo>
                  <a:cubicBezTo>
                    <a:pt x="1466491" y="92015"/>
                    <a:pt x="1474036" y="99877"/>
                    <a:pt x="1483744" y="103517"/>
                  </a:cubicBezTo>
                  <a:cubicBezTo>
                    <a:pt x="1497473" y="108665"/>
                    <a:pt x="1512731" y="108286"/>
                    <a:pt x="1526876" y="112144"/>
                  </a:cubicBezTo>
                  <a:cubicBezTo>
                    <a:pt x="1544421" y="116929"/>
                    <a:pt x="1561381" y="123645"/>
                    <a:pt x="1578634" y="129396"/>
                  </a:cubicBezTo>
                  <a:lnTo>
                    <a:pt x="1604513" y="138023"/>
                  </a:lnTo>
                  <a:lnTo>
                    <a:pt x="1630393" y="146649"/>
                  </a:lnTo>
                  <a:cubicBezTo>
                    <a:pt x="1639019" y="152400"/>
                    <a:pt x="1646743" y="159818"/>
                    <a:pt x="1656272" y="163902"/>
                  </a:cubicBezTo>
                  <a:cubicBezTo>
                    <a:pt x="1669823" y="169710"/>
                    <a:pt x="1722659" y="178086"/>
                    <a:pt x="1733910" y="181155"/>
                  </a:cubicBezTo>
                  <a:cubicBezTo>
                    <a:pt x="1751455" y="185940"/>
                    <a:pt x="1785668" y="198408"/>
                    <a:pt x="1785668" y="198408"/>
                  </a:cubicBezTo>
                  <a:cubicBezTo>
                    <a:pt x="1861272" y="274012"/>
                    <a:pt x="1765367" y="181491"/>
                    <a:pt x="1837427" y="241540"/>
                  </a:cubicBezTo>
                  <a:cubicBezTo>
                    <a:pt x="1880506" y="277439"/>
                    <a:pt x="1843705" y="260886"/>
                    <a:pt x="1889185" y="276045"/>
                  </a:cubicBezTo>
                  <a:lnTo>
                    <a:pt x="2018581" y="362310"/>
                  </a:lnTo>
                  <a:cubicBezTo>
                    <a:pt x="2018609" y="362328"/>
                    <a:pt x="2070313" y="396795"/>
                    <a:pt x="2070340" y="396815"/>
                  </a:cubicBezTo>
                  <a:cubicBezTo>
                    <a:pt x="2121436" y="435137"/>
                    <a:pt x="2092879" y="414717"/>
                    <a:pt x="2156604" y="457200"/>
                  </a:cubicBezTo>
                  <a:cubicBezTo>
                    <a:pt x="2249081" y="518851"/>
                    <a:pt x="2108731" y="422842"/>
                    <a:pt x="2208362" y="500332"/>
                  </a:cubicBezTo>
                  <a:cubicBezTo>
                    <a:pt x="2252856" y="534938"/>
                    <a:pt x="2246953" y="530449"/>
                    <a:pt x="2286000" y="543464"/>
                  </a:cubicBezTo>
                  <a:lnTo>
                    <a:pt x="2363638" y="595223"/>
                  </a:lnTo>
                  <a:lnTo>
                    <a:pt x="2389517" y="612476"/>
                  </a:lnTo>
                  <a:cubicBezTo>
                    <a:pt x="2395268" y="621102"/>
                    <a:pt x="2398968" y="631528"/>
                    <a:pt x="2406770" y="638355"/>
                  </a:cubicBezTo>
                  <a:cubicBezTo>
                    <a:pt x="2422375" y="652009"/>
                    <a:pt x="2458528" y="672861"/>
                    <a:pt x="2458528" y="6728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p:nvSpPr>
          <p:spPr>
            <a:xfrm>
              <a:off x="793629" y="5706374"/>
              <a:ext cx="2165231" cy="457200"/>
            </a:xfrm>
            <a:custGeom>
              <a:avLst/>
              <a:gdLst>
                <a:gd name="connsiteX0" fmla="*/ 0 w 2165231"/>
                <a:gd name="connsiteY0" fmla="*/ 457200 h 457200"/>
                <a:gd name="connsiteX1" fmla="*/ 43133 w 2165231"/>
                <a:gd name="connsiteY1" fmla="*/ 431320 h 457200"/>
                <a:gd name="connsiteX2" fmla="*/ 69012 w 2165231"/>
                <a:gd name="connsiteY2" fmla="*/ 379562 h 457200"/>
                <a:gd name="connsiteX3" fmla="*/ 94891 w 2165231"/>
                <a:gd name="connsiteY3" fmla="*/ 353683 h 457200"/>
                <a:gd name="connsiteX4" fmla="*/ 103517 w 2165231"/>
                <a:gd name="connsiteY4" fmla="*/ 327803 h 457200"/>
                <a:gd name="connsiteX5" fmla="*/ 163902 w 2165231"/>
                <a:gd name="connsiteY5" fmla="*/ 250166 h 457200"/>
                <a:gd name="connsiteX6" fmla="*/ 198408 w 2165231"/>
                <a:gd name="connsiteY6" fmla="*/ 207034 h 457200"/>
                <a:gd name="connsiteX7" fmla="*/ 215661 w 2165231"/>
                <a:gd name="connsiteY7" fmla="*/ 181154 h 457200"/>
                <a:gd name="connsiteX8" fmla="*/ 241540 w 2165231"/>
                <a:gd name="connsiteY8" fmla="*/ 155275 h 457200"/>
                <a:gd name="connsiteX9" fmla="*/ 284672 w 2165231"/>
                <a:gd name="connsiteY9" fmla="*/ 103517 h 457200"/>
                <a:gd name="connsiteX10" fmla="*/ 336431 w 2165231"/>
                <a:gd name="connsiteY10" fmla="*/ 60385 h 457200"/>
                <a:gd name="connsiteX11" fmla="*/ 379563 w 2165231"/>
                <a:gd name="connsiteY11" fmla="*/ 17252 h 457200"/>
                <a:gd name="connsiteX12" fmla="*/ 414068 w 2165231"/>
                <a:gd name="connsiteY12" fmla="*/ 8626 h 457200"/>
                <a:gd name="connsiteX13" fmla="*/ 439948 w 2165231"/>
                <a:gd name="connsiteY13" fmla="*/ 0 h 457200"/>
                <a:gd name="connsiteX14" fmla="*/ 500333 w 2165231"/>
                <a:gd name="connsiteY14" fmla="*/ 25879 h 457200"/>
                <a:gd name="connsiteX15" fmla="*/ 543465 w 2165231"/>
                <a:gd name="connsiteY15" fmla="*/ 69011 h 457200"/>
                <a:gd name="connsiteX16" fmla="*/ 586597 w 2165231"/>
                <a:gd name="connsiteY16" fmla="*/ 120769 h 457200"/>
                <a:gd name="connsiteX17" fmla="*/ 612476 w 2165231"/>
                <a:gd name="connsiteY17" fmla="*/ 138022 h 457200"/>
                <a:gd name="connsiteX18" fmla="*/ 638355 w 2165231"/>
                <a:gd name="connsiteY18" fmla="*/ 163902 h 457200"/>
                <a:gd name="connsiteX19" fmla="*/ 664234 w 2165231"/>
                <a:gd name="connsiteY19" fmla="*/ 181154 h 457200"/>
                <a:gd name="connsiteX20" fmla="*/ 690114 w 2165231"/>
                <a:gd name="connsiteY20" fmla="*/ 207034 h 457200"/>
                <a:gd name="connsiteX21" fmla="*/ 741872 w 2165231"/>
                <a:gd name="connsiteY21" fmla="*/ 232913 h 457200"/>
                <a:gd name="connsiteX22" fmla="*/ 767751 w 2165231"/>
                <a:gd name="connsiteY22" fmla="*/ 258792 h 457200"/>
                <a:gd name="connsiteX23" fmla="*/ 819510 w 2165231"/>
                <a:gd name="connsiteY23" fmla="*/ 276045 h 457200"/>
                <a:gd name="connsiteX24" fmla="*/ 845389 w 2165231"/>
                <a:gd name="connsiteY24" fmla="*/ 293298 h 457200"/>
                <a:gd name="connsiteX25" fmla="*/ 897148 w 2165231"/>
                <a:gd name="connsiteY25" fmla="*/ 310551 h 457200"/>
                <a:gd name="connsiteX26" fmla="*/ 923027 w 2165231"/>
                <a:gd name="connsiteY26" fmla="*/ 327803 h 457200"/>
                <a:gd name="connsiteX27" fmla="*/ 1009291 w 2165231"/>
                <a:gd name="connsiteY27" fmla="*/ 353683 h 457200"/>
                <a:gd name="connsiteX28" fmla="*/ 1069676 w 2165231"/>
                <a:gd name="connsiteY28" fmla="*/ 379562 h 457200"/>
                <a:gd name="connsiteX29" fmla="*/ 1173193 w 2165231"/>
                <a:gd name="connsiteY29" fmla="*/ 405441 h 457200"/>
                <a:gd name="connsiteX30" fmla="*/ 1207699 w 2165231"/>
                <a:gd name="connsiteY30" fmla="*/ 414068 h 457200"/>
                <a:gd name="connsiteX31" fmla="*/ 1285336 w 2165231"/>
                <a:gd name="connsiteY31" fmla="*/ 422694 h 457200"/>
                <a:gd name="connsiteX32" fmla="*/ 1337095 w 2165231"/>
                <a:gd name="connsiteY32" fmla="*/ 431320 h 457200"/>
                <a:gd name="connsiteX33" fmla="*/ 1656272 w 2165231"/>
                <a:gd name="connsiteY33" fmla="*/ 422694 h 457200"/>
                <a:gd name="connsiteX34" fmla="*/ 1811548 w 2165231"/>
                <a:gd name="connsiteY34" fmla="*/ 414068 h 457200"/>
                <a:gd name="connsiteX35" fmla="*/ 2096219 w 2165231"/>
                <a:gd name="connsiteY35" fmla="*/ 431320 h 457200"/>
                <a:gd name="connsiteX36" fmla="*/ 2165231 w 2165231"/>
                <a:gd name="connsiteY36" fmla="*/ 43132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65231" h="457200">
                  <a:moveTo>
                    <a:pt x="0" y="457200"/>
                  </a:moveTo>
                  <a:cubicBezTo>
                    <a:pt x="14378" y="448573"/>
                    <a:pt x="30402" y="442232"/>
                    <a:pt x="43133" y="431320"/>
                  </a:cubicBezTo>
                  <a:cubicBezTo>
                    <a:pt x="74801" y="404176"/>
                    <a:pt x="48886" y="409750"/>
                    <a:pt x="69012" y="379562"/>
                  </a:cubicBezTo>
                  <a:cubicBezTo>
                    <a:pt x="75779" y="369411"/>
                    <a:pt x="86265" y="362309"/>
                    <a:pt x="94891" y="353683"/>
                  </a:cubicBezTo>
                  <a:cubicBezTo>
                    <a:pt x="97766" y="345056"/>
                    <a:pt x="99101" y="335752"/>
                    <a:pt x="103517" y="327803"/>
                  </a:cubicBezTo>
                  <a:cubicBezTo>
                    <a:pt x="129311" y="281374"/>
                    <a:pt x="132468" y="281600"/>
                    <a:pt x="163902" y="250166"/>
                  </a:cubicBezTo>
                  <a:cubicBezTo>
                    <a:pt x="180697" y="199782"/>
                    <a:pt x="159388" y="246054"/>
                    <a:pt x="198408" y="207034"/>
                  </a:cubicBezTo>
                  <a:cubicBezTo>
                    <a:pt x="205739" y="199703"/>
                    <a:pt x="209024" y="189119"/>
                    <a:pt x="215661" y="181154"/>
                  </a:cubicBezTo>
                  <a:cubicBezTo>
                    <a:pt x="223471" y="171782"/>
                    <a:pt x="233730" y="164647"/>
                    <a:pt x="241540" y="155275"/>
                  </a:cubicBezTo>
                  <a:cubicBezTo>
                    <a:pt x="272384" y="118263"/>
                    <a:pt x="243433" y="137883"/>
                    <a:pt x="284672" y="103517"/>
                  </a:cubicBezTo>
                  <a:cubicBezTo>
                    <a:pt x="321679" y="72677"/>
                    <a:pt x="302069" y="101619"/>
                    <a:pt x="336431" y="60385"/>
                  </a:cubicBezTo>
                  <a:cubicBezTo>
                    <a:pt x="357733" y="34823"/>
                    <a:pt x="346758" y="31311"/>
                    <a:pt x="379563" y="17252"/>
                  </a:cubicBezTo>
                  <a:cubicBezTo>
                    <a:pt x="390460" y="12582"/>
                    <a:pt x="402668" y="11883"/>
                    <a:pt x="414068" y="8626"/>
                  </a:cubicBezTo>
                  <a:cubicBezTo>
                    <a:pt x="422811" y="6128"/>
                    <a:pt x="431321" y="2875"/>
                    <a:pt x="439948" y="0"/>
                  </a:cubicBezTo>
                  <a:cubicBezTo>
                    <a:pt x="466345" y="6599"/>
                    <a:pt x="480475" y="6021"/>
                    <a:pt x="500333" y="25879"/>
                  </a:cubicBezTo>
                  <a:cubicBezTo>
                    <a:pt x="557843" y="83389"/>
                    <a:pt x="474450" y="23002"/>
                    <a:pt x="543465" y="69011"/>
                  </a:cubicBezTo>
                  <a:cubicBezTo>
                    <a:pt x="560430" y="94460"/>
                    <a:pt x="561686" y="100010"/>
                    <a:pt x="586597" y="120769"/>
                  </a:cubicBezTo>
                  <a:cubicBezTo>
                    <a:pt x="594562" y="127406"/>
                    <a:pt x="604511" y="131385"/>
                    <a:pt x="612476" y="138022"/>
                  </a:cubicBezTo>
                  <a:cubicBezTo>
                    <a:pt x="621848" y="145832"/>
                    <a:pt x="628983" y="156092"/>
                    <a:pt x="638355" y="163902"/>
                  </a:cubicBezTo>
                  <a:cubicBezTo>
                    <a:pt x="646319" y="170539"/>
                    <a:pt x="656269" y="174517"/>
                    <a:pt x="664234" y="181154"/>
                  </a:cubicBezTo>
                  <a:cubicBezTo>
                    <a:pt x="673606" y="188964"/>
                    <a:pt x="680742" y="199224"/>
                    <a:pt x="690114" y="207034"/>
                  </a:cubicBezTo>
                  <a:cubicBezTo>
                    <a:pt x="712409" y="225613"/>
                    <a:pt x="715937" y="224267"/>
                    <a:pt x="741872" y="232913"/>
                  </a:cubicBezTo>
                  <a:cubicBezTo>
                    <a:pt x="750498" y="241539"/>
                    <a:pt x="757087" y="252867"/>
                    <a:pt x="767751" y="258792"/>
                  </a:cubicBezTo>
                  <a:cubicBezTo>
                    <a:pt x="783649" y="267624"/>
                    <a:pt x="819510" y="276045"/>
                    <a:pt x="819510" y="276045"/>
                  </a:cubicBezTo>
                  <a:cubicBezTo>
                    <a:pt x="828136" y="281796"/>
                    <a:pt x="835915" y="289087"/>
                    <a:pt x="845389" y="293298"/>
                  </a:cubicBezTo>
                  <a:cubicBezTo>
                    <a:pt x="862008" y="300684"/>
                    <a:pt x="882016" y="300463"/>
                    <a:pt x="897148" y="310551"/>
                  </a:cubicBezTo>
                  <a:cubicBezTo>
                    <a:pt x="905774" y="316302"/>
                    <a:pt x="913498" y="323719"/>
                    <a:pt x="923027" y="327803"/>
                  </a:cubicBezTo>
                  <a:cubicBezTo>
                    <a:pt x="956782" y="342269"/>
                    <a:pt x="974500" y="330490"/>
                    <a:pt x="1009291" y="353683"/>
                  </a:cubicBezTo>
                  <a:cubicBezTo>
                    <a:pt x="1050349" y="381054"/>
                    <a:pt x="1019035" y="364369"/>
                    <a:pt x="1069676" y="379562"/>
                  </a:cubicBezTo>
                  <a:cubicBezTo>
                    <a:pt x="1184967" y="414151"/>
                    <a:pt x="1058349" y="382472"/>
                    <a:pt x="1173193" y="405441"/>
                  </a:cubicBezTo>
                  <a:cubicBezTo>
                    <a:pt x="1184819" y="407766"/>
                    <a:pt x="1195981" y="412265"/>
                    <a:pt x="1207699" y="414068"/>
                  </a:cubicBezTo>
                  <a:cubicBezTo>
                    <a:pt x="1233434" y="418027"/>
                    <a:pt x="1259526" y="419253"/>
                    <a:pt x="1285336" y="422694"/>
                  </a:cubicBezTo>
                  <a:cubicBezTo>
                    <a:pt x="1302674" y="425006"/>
                    <a:pt x="1319842" y="428445"/>
                    <a:pt x="1337095" y="431320"/>
                  </a:cubicBezTo>
                  <a:lnTo>
                    <a:pt x="1656272" y="422694"/>
                  </a:lnTo>
                  <a:cubicBezTo>
                    <a:pt x="1708076" y="420810"/>
                    <a:pt x="1759710" y="414068"/>
                    <a:pt x="1811548" y="414068"/>
                  </a:cubicBezTo>
                  <a:cubicBezTo>
                    <a:pt x="2012431" y="414068"/>
                    <a:pt x="1940967" y="423558"/>
                    <a:pt x="2096219" y="431320"/>
                  </a:cubicBezTo>
                  <a:cubicBezTo>
                    <a:pt x="2119194" y="432469"/>
                    <a:pt x="2142227" y="431320"/>
                    <a:pt x="2165231" y="43132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099798" y="3857348"/>
              <a:ext cx="33831" cy="26227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9" name="Straight Connector 8"/>
          <p:cNvCxnSpPr/>
          <p:nvPr/>
        </p:nvCxnSpPr>
        <p:spPr>
          <a:xfrm>
            <a:off x="3604493" y="891487"/>
            <a:ext cx="0" cy="982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712597" y="2038260"/>
            <a:ext cx="5802753"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604493" y="2124884"/>
            <a:ext cx="0" cy="982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09712" y="973559"/>
            <a:ext cx="1519238" cy="369332"/>
          </a:xfrm>
          <a:prstGeom prst="rect">
            <a:avLst/>
          </a:prstGeom>
          <a:noFill/>
        </p:spPr>
        <p:txBody>
          <a:bodyPr wrap="square" rtlCol="0">
            <a:spAutoFit/>
          </a:bodyPr>
          <a:lstStyle/>
          <a:p>
            <a:r>
              <a:rPr lang="en-US" dirty="0"/>
              <a:t>H=True</a:t>
            </a:r>
          </a:p>
        </p:txBody>
      </p:sp>
      <p:sp>
        <p:nvSpPr>
          <p:cNvPr id="15" name="TextBox 14"/>
          <p:cNvSpPr txBox="1"/>
          <p:nvPr/>
        </p:nvSpPr>
        <p:spPr>
          <a:xfrm>
            <a:off x="1509712" y="2392745"/>
            <a:ext cx="1519238" cy="369332"/>
          </a:xfrm>
          <a:prstGeom prst="rect">
            <a:avLst/>
          </a:prstGeom>
          <a:noFill/>
        </p:spPr>
        <p:txBody>
          <a:bodyPr wrap="square" rtlCol="0">
            <a:spAutoFit/>
          </a:bodyPr>
          <a:lstStyle/>
          <a:p>
            <a:r>
              <a:rPr lang="en-US" dirty="0"/>
              <a:t>H=False</a:t>
            </a:r>
          </a:p>
        </p:txBody>
      </p:sp>
      <p:cxnSp>
        <p:nvCxnSpPr>
          <p:cNvPr id="17" name="Straight Connector 16"/>
          <p:cNvCxnSpPr/>
          <p:nvPr/>
        </p:nvCxnSpPr>
        <p:spPr>
          <a:xfrm>
            <a:off x="3604493" y="3091400"/>
            <a:ext cx="29521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56624" y="1585913"/>
            <a:ext cx="1787276" cy="369332"/>
          </a:xfrm>
          <a:prstGeom prst="rect">
            <a:avLst/>
          </a:prstGeom>
          <a:noFill/>
        </p:spPr>
        <p:txBody>
          <a:bodyPr wrap="square" rtlCol="0">
            <a:spAutoFit/>
          </a:bodyPr>
          <a:lstStyle/>
          <a:p>
            <a:r>
              <a:rPr lang="en-US" dirty="0"/>
              <a:t>Count of interest</a:t>
            </a:r>
          </a:p>
        </p:txBody>
      </p:sp>
      <p:sp>
        <p:nvSpPr>
          <p:cNvPr id="19" name="TextBox 18"/>
          <p:cNvSpPr txBox="1"/>
          <p:nvPr/>
        </p:nvSpPr>
        <p:spPr>
          <a:xfrm>
            <a:off x="6515100" y="2849945"/>
            <a:ext cx="1787276" cy="369332"/>
          </a:xfrm>
          <a:prstGeom prst="rect">
            <a:avLst/>
          </a:prstGeom>
          <a:noFill/>
        </p:spPr>
        <p:txBody>
          <a:bodyPr wrap="square" rtlCol="0">
            <a:spAutoFit/>
          </a:bodyPr>
          <a:lstStyle/>
          <a:p>
            <a:r>
              <a:rPr lang="en-US" dirty="0"/>
              <a:t>Count of interest</a:t>
            </a:r>
          </a:p>
        </p:txBody>
      </p:sp>
      <p:sp>
        <p:nvSpPr>
          <p:cNvPr id="20" name="TextBox 19"/>
          <p:cNvSpPr txBox="1"/>
          <p:nvPr/>
        </p:nvSpPr>
        <p:spPr>
          <a:xfrm>
            <a:off x="5002788" y="521212"/>
            <a:ext cx="4598412" cy="369332"/>
          </a:xfrm>
          <a:prstGeom prst="rect">
            <a:avLst/>
          </a:prstGeom>
          <a:noFill/>
        </p:spPr>
        <p:txBody>
          <a:bodyPr wrap="square" rtlCol="0">
            <a:spAutoFit/>
          </a:bodyPr>
          <a:lstStyle/>
          <a:p>
            <a:r>
              <a:rPr lang="en-US" dirty="0"/>
              <a:t>Add Log Likelihood Ratios</a:t>
            </a:r>
          </a:p>
        </p:txBody>
      </p:sp>
      <p:sp>
        <p:nvSpPr>
          <p:cNvPr id="21" name="TextBox 20"/>
          <p:cNvSpPr txBox="1"/>
          <p:nvPr/>
        </p:nvSpPr>
        <p:spPr>
          <a:xfrm>
            <a:off x="2955597" y="481851"/>
            <a:ext cx="1787276" cy="369332"/>
          </a:xfrm>
          <a:prstGeom prst="rect">
            <a:avLst/>
          </a:prstGeom>
          <a:noFill/>
        </p:spPr>
        <p:txBody>
          <a:bodyPr wrap="square" rtlCol="0">
            <a:spAutoFit/>
          </a:bodyPr>
          <a:lstStyle/>
          <a:p>
            <a:r>
              <a:rPr lang="en-US" dirty="0"/>
              <a:t>Likelihood</a:t>
            </a:r>
          </a:p>
        </p:txBody>
      </p:sp>
      <p:pic>
        <p:nvPicPr>
          <p:cNvPr id="22" name="Picture 21"/>
          <p:cNvPicPr>
            <a:picLocks noChangeAspect="1"/>
          </p:cNvPicPr>
          <p:nvPr/>
        </p:nvPicPr>
        <p:blipFill>
          <a:blip r:embed="rId2"/>
          <a:stretch>
            <a:fillRect/>
          </a:stretch>
        </p:blipFill>
        <p:spPr>
          <a:xfrm>
            <a:off x="3548371" y="3627452"/>
            <a:ext cx="2981325" cy="1838325"/>
          </a:xfrm>
          <a:prstGeom prst="rect">
            <a:avLst/>
          </a:prstGeom>
        </p:spPr>
      </p:pic>
      <p:sp>
        <p:nvSpPr>
          <p:cNvPr id="23" name="TextBox 22"/>
          <p:cNvSpPr txBox="1"/>
          <p:nvPr/>
        </p:nvSpPr>
        <p:spPr>
          <a:xfrm>
            <a:off x="1726511" y="4057917"/>
            <a:ext cx="3035808" cy="646331"/>
          </a:xfrm>
          <a:prstGeom prst="rect">
            <a:avLst/>
          </a:prstGeom>
          <a:noFill/>
        </p:spPr>
        <p:txBody>
          <a:bodyPr wrap="square" rtlCol="0">
            <a:spAutoFit/>
          </a:bodyPr>
          <a:lstStyle/>
          <a:p>
            <a:r>
              <a:rPr lang="en-US" dirty="0"/>
              <a:t>Transmission 1</a:t>
            </a:r>
          </a:p>
          <a:p>
            <a:r>
              <a:rPr lang="en-US" dirty="0"/>
              <a:t>Transmission 2</a:t>
            </a:r>
          </a:p>
        </p:txBody>
      </p:sp>
      <p:cxnSp>
        <p:nvCxnSpPr>
          <p:cNvPr id="25" name="Straight Arrow Connector 24"/>
          <p:cNvCxnSpPr/>
          <p:nvPr/>
        </p:nvCxnSpPr>
        <p:spPr>
          <a:xfrm>
            <a:off x="3313069" y="4216490"/>
            <a:ext cx="9069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313069" y="4465424"/>
            <a:ext cx="9069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224FA4-5673-4F85-AD61-CB03067A73ED}"/>
              </a:ext>
            </a:extLst>
          </p:cNvPr>
          <p:cNvSpPr txBox="1"/>
          <p:nvPr/>
        </p:nvSpPr>
        <p:spPr>
          <a:xfrm>
            <a:off x="9034818" y="240862"/>
            <a:ext cx="2988859" cy="2308324"/>
          </a:xfrm>
          <a:prstGeom prst="rect">
            <a:avLst/>
          </a:prstGeom>
          <a:noFill/>
        </p:spPr>
        <p:txBody>
          <a:bodyPr wrap="square" rtlCol="0">
            <a:spAutoFit/>
          </a:bodyPr>
          <a:lstStyle/>
          <a:p>
            <a:pPr algn="ctr"/>
            <a:r>
              <a:rPr lang="en-US" dirty="0">
                <a:solidFill>
                  <a:schemeClr val="accent1"/>
                </a:solidFill>
              </a:rPr>
              <a:t>The Same Bayes’ Theorem We Used for Naïve Bayes Helped Them Break the Codes</a:t>
            </a:r>
          </a:p>
          <a:p>
            <a:pPr algn="ctr"/>
            <a:endParaRPr lang="en-US" dirty="0">
              <a:solidFill>
                <a:schemeClr val="accent1"/>
              </a:solidFill>
            </a:endParaRPr>
          </a:p>
          <a:p>
            <a:pPr algn="ctr"/>
            <a:r>
              <a:rPr lang="en-US" dirty="0">
                <a:solidFill>
                  <a:schemeClr val="accent1"/>
                </a:solidFill>
              </a:rPr>
              <a:t>And This Weight of Evidence Approach Will Be Used To Trigger City Response Plans</a:t>
            </a:r>
          </a:p>
        </p:txBody>
      </p:sp>
    </p:spTree>
    <p:extLst>
      <p:ext uri="{BB962C8B-B14F-4D97-AF65-F5344CB8AC3E}">
        <p14:creationId xmlns:p14="http://schemas.microsoft.com/office/powerpoint/2010/main" val="18810030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16298-40BA-4937-8B02-8104CA9DC5EF}"/>
              </a:ext>
            </a:extLst>
          </p:cNvPr>
          <p:cNvPicPr>
            <a:picLocks noChangeAspect="1"/>
          </p:cNvPicPr>
          <p:nvPr/>
        </p:nvPicPr>
        <p:blipFill>
          <a:blip r:embed="rId2"/>
          <a:stretch>
            <a:fillRect/>
          </a:stretch>
        </p:blipFill>
        <p:spPr>
          <a:xfrm>
            <a:off x="474986" y="965912"/>
            <a:ext cx="6155091" cy="1534691"/>
          </a:xfrm>
          <a:prstGeom prst="rect">
            <a:avLst/>
          </a:prstGeom>
        </p:spPr>
      </p:pic>
      <p:pic>
        <p:nvPicPr>
          <p:cNvPr id="3" name="Picture 2">
            <a:extLst>
              <a:ext uri="{FF2B5EF4-FFF2-40B4-BE49-F238E27FC236}">
                <a16:creationId xmlns:a16="http://schemas.microsoft.com/office/drawing/2014/main" id="{4BAAB5FF-E1D6-4B45-A3E4-338EBC1CB8CB}"/>
              </a:ext>
            </a:extLst>
          </p:cNvPr>
          <p:cNvPicPr>
            <a:picLocks noChangeAspect="1"/>
          </p:cNvPicPr>
          <p:nvPr/>
        </p:nvPicPr>
        <p:blipFill>
          <a:blip r:embed="rId3"/>
          <a:stretch>
            <a:fillRect/>
          </a:stretch>
        </p:blipFill>
        <p:spPr>
          <a:xfrm>
            <a:off x="6808642" y="965912"/>
            <a:ext cx="4631446" cy="1857668"/>
          </a:xfrm>
          <a:prstGeom prst="rect">
            <a:avLst/>
          </a:prstGeom>
        </p:spPr>
      </p:pic>
    </p:spTree>
    <p:extLst>
      <p:ext uri="{BB962C8B-B14F-4D97-AF65-F5344CB8AC3E}">
        <p14:creationId xmlns:p14="http://schemas.microsoft.com/office/powerpoint/2010/main" val="30817359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7132" y="0"/>
            <a:ext cx="11657735" cy="6858000"/>
          </a:xfrm>
          <a:prstGeom prst="rect">
            <a:avLst/>
          </a:prstGeom>
        </p:spPr>
      </p:pic>
    </p:spTree>
    <p:extLst>
      <p:ext uri="{BB962C8B-B14F-4D97-AF65-F5344CB8AC3E}">
        <p14:creationId xmlns:p14="http://schemas.microsoft.com/office/powerpoint/2010/main" val="4012447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6115"/>
            <a:ext cx="12192000" cy="5617545"/>
          </a:xfrm>
          <a:prstGeom prst="rect">
            <a:avLst/>
          </a:prstGeom>
        </p:spPr>
      </p:pic>
    </p:spTree>
    <p:extLst>
      <p:ext uri="{BB962C8B-B14F-4D97-AF65-F5344CB8AC3E}">
        <p14:creationId xmlns:p14="http://schemas.microsoft.com/office/powerpoint/2010/main" val="5885682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6951" y="-85344"/>
            <a:ext cx="10316753" cy="6858000"/>
          </a:xfrm>
          <a:prstGeom prst="rect">
            <a:avLst/>
          </a:prstGeom>
        </p:spPr>
      </p:pic>
      <p:sp>
        <p:nvSpPr>
          <p:cNvPr id="3" name="TextBox 2"/>
          <p:cNvSpPr txBox="1"/>
          <p:nvPr/>
        </p:nvSpPr>
        <p:spPr>
          <a:xfrm>
            <a:off x="157316" y="363794"/>
            <a:ext cx="1986116" cy="646331"/>
          </a:xfrm>
          <a:prstGeom prst="rect">
            <a:avLst/>
          </a:prstGeom>
          <a:noFill/>
        </p:spPr>
        <p:txBody>
          <a:bodyPr wrap="square" rtlCol="0">
            <a:spAutoFit/>
          </a:bodyPr>
          <a:lstStyle/>
          <a:p>
            <a:r>
              <a:rPr lang="en-US" dirty="0"/>
              <a:t>Example Adapted by ET Jaynes 1958 </a:t>
            </a:r>
          </a:p>
        </p:txBody>
      </p:sp>
    </p:spTree>
    <p:extLst>
      <p:ext uri="{BB962C8B-B14F-4D97-AF65-F5344CB8AC3E}">
        <p14:creationId xmlns:p14="http://schemas.microsoft.com/office/powerpoint/2010/main" val="12973830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351" y="236094"/>
            <a:ext cx="12317351" cy="6392012"/>
          </a:xfrm>
          <a:prstGeom prst="rect">
            <a:avLst/>
          </a:prstGeom>
        </p:spPr>
      </p:pic>
      <p:sp>
        <p:nvSpPr>
          <p:cNvPr id="3" name="TextBox 2">
            <a:extLst>
              <a:ext uri="{FF2B5EF4-FFF2-40B4-BE49-F238E27FC236}">
                <a16:creationId xmlns:a16="http://schemas.microsoft.com/office/drawing/2014/main" id="{413A2F28-A756-489C-B0CB-22C0A8ED54AF}"/>
              </a:ext>
            </a:extLst>
          </p:cNvPr>
          <p:cNvSpPr txBox="1"/>
          <p:nvPr/>
        </p:nvSpPr>
        <p:spPr>
          <a:xfrm>
            <a:off x="65314" y="3181739"/>
            <a:ext cx="3396343" cy="646331"/>
          </a:xfrm>
          <a:prstGeom prst="rect">
            <a:avLst/>
          </a:prstGeom>
          <a:noFill/>
        </p:spPr>
        <p:txBody>
          <a:bodyPr wrap="square" rtlCol="0">
            <a:spAutoFit/>
          </a:bodyPr>
          <a:lstStyle/>
          <a:p>
            <a:r>
              <a:rPr lang="en-US" dirty="0"/>
              <a:t>Your Instructor Put These Ideas To Work in PRIMMS</a:t>
            </a:r>
          </a:p>
        </p:txBody>
      </p:sp>
    </p:spTree>
    <p:extLst>
      <p:ext uri="{BB962C8B-B14F-4D97-AF65-F5344CB8AC3E}">
        <p14:creationId xmlns:p14="http://schemas.microsoft.com/office/powerpoint/2010/main" val="34068295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728DA2-94C8-4E4C-8B2F-77C80283ED83}"/>
              </a:ext>
            </a:extLst>
          </p:cNvPr>
          <p:cNvPicPr>
            <a:picLocks noChangeAspect="1"/>
          </p:cNvPicPr>
          <p:nvPr/>
        </p:nvPicPr>
        <p:blipFill>
          <a:blip r:embed="rId2"/>
          <a:stretch>
            <a:fillRect/>
          </a:stretch>
        </p:blipFill>
        <p:spPr>
          <a:xfrm>
            <a:off x="1560412" y="205273"/>
            <a:ext cx="8544054" cy="5691674"/>
          </a:xfrm>
          <a:prstGeom prst="rect">
            <a:avLst/>
          </a:prstGeom>
        </p:spPr>
      </p:pic>
      <p:sp>
        <p:nvSpPr>
          <p:cNvPr id="3" name="TextBox 2">
            <a:extLst>
              <a:ext uri="{FF2B5EF4-FFF2-40B4-BE49-F238E27FC236}">
                <a16:creationId xmlns:a16="http://schemas.microsoft.com/office/drawing/2014/main" id="{744C8D24-27B0-4E1F-9E01-6DD978E82798}"/>
              </a:ext>
            </a:extLst>
          </p:cNvPr>
          <p:cNvSpPr txBox="1"/>
          <p:nvPr/>
        </p:nvSpPr>
        <p:spPr>
          <a:xfrm>
            <a:off x="251927" y="6251510"/>
            <a:ext cx="3219061" cy="369332"/>
          </a:xfrm>
          <a:prstGeom prst="rect">
            <a:avLst/>
          </a:prstGeom>
          <a:noFill/>
        </p:spPr>
        <p:txBody>
          <a:bodyPr wrap="square" rtlCol="0">
            <a:spAutoFit/>
          </a:bodyPr>
          <a:lstStyle/>
          <a:p>
            <a:r>
              <a:rPr lang="en-US" dirty="0"/>
              <a:t>From: Jennifer Atlas at Minitab</a:t>
            </a:r>
          </a:p>
        </p:txBody>
      </p:sp>
    </p:spTree>
    <p:extLst>
      <p:ext uri="{BB962C8B-B14F-4D97-AF65-F5344CB8AC3E}">
        <p14:creationId xmlns:p14="http://schemas.microsoft.com/office/powerpoint/2010/main" val="21403760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B09B5-EEE3-4660-9BBD-A7DA389ED815}"/>
              </a:ext>
            </a:extLst>
          </p:cNvPr>
          <p:cNvPicPr>
            <a:picLocks noChangeAspect="1"/>
          </p:cNvPicPr>
          <p:nvPr/>
        </p:nvPicPr>
        <p:blipFill rotWithShape="1">
          <a:blip r:embed="rId2"/>
          <a:srcRect l="647" r="203" b="851"/>
          <a:stretch/>
        </p:blipFill>
        <p:spPr>
          <a:xfrm>
            <a:off x="1875688" y="531845"/>
            <a:ext cx="8220853" cy="5476372"/>
          </a:xfrm>
          <a:prstGeom prst="rect">
            <a:avLst/>
          </a:prstGeom>
        </p:spPr>
      </p:pic>
      <p:sp>
        <p:nvSpPr>
          <p:cNvPr id="3" name="TextBox 2">
            <a:extLst>
              <a:ext uri="{FF2B5EF4-FFF2-40B4-BE49-F238E27FC236}">
                <a16:creationId xmlns:a16="http://schemas.microsoft.com/office/drawing/2014/main" id="{678CAC7D-1F2A-4918-A4B0-33244F945B57}"/>
              </a:ext>
            </a:extLst>
          </p:cNvPr>
          <p:cNvSpPr txBox="1"/>
          <p:nvPr/>
        </p:nvSpPr>
        <p:spPr>
          <a:xfrm>
            <a:off x="251927" y="6251510"/>
            <a:ext cx="3219061" cy="369332"/>
          </a:xfrm>
          <a:prstGeom prst="rect">
            <a:avLst/>
          </a:prstGeom>
          <a:noFill/>
        </p:spPr>
        <p:txBody>
          <a:bodyPr wrap="square" rtlCol="0">
            <a:spAutoFit/>
          </a:bodyPr>
          <a:lstStyle/>
          <a:p>
            <a:r>
              <a:rPr lang="en-US" dirty="0"/>
              <a:t>From: Jennifer Atlas at Minitab</a:t>
            </a:r>
          </a:p>
        </p:txBody>
      </p:sp>
    </p:spTree>
    <p:extLst>
      <p:ext uri="{BB962C8B-B14F-4D97-AF65-F5344CB8AC3E}">
        <p14:creationId xmlns:p14="http://schemas.microsoft.com/office/powerpoint/2010/main" val="33283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14C9F-B6D7-4C77-99A9-700B6C054187}"/>
              </a:ext>
            </a:extLst>
          </p:cNvPr>
          <p:cNvPicPr>
            <a:picLocks noChangeAspect="1"/>
          </p:cNvPicPr>
          <p:nvPr/>
        </p:nvPicPr>
        <p:blipFill>
          <a:blip r:embed="rId2"/>
          <a:stretch>
            <a:fillRect/>
          </a:stretch>
        </p:blipFill>
        <p:spPr>
          <a:xfrm>
            <a:off x="2117766" y="0"/>
            <a:ext cx="7956468" cy="6858000"/>
          </a:xfrm>
          <a:prstGeom prst="rect">
            <a:avLst/>
          </a:prstGeom>
        </p:spPr>
      </p:pic>
      <p:sp>
        <p:nvSpPr>
          <p:cNvPr id="3" name="TextBox 2">
            <a:extLst>
              <a:ext uri="{FF2B5EF4-FFF2-40B4-BE49-F238E27FC236}">
                <a16:creationId xmlns:a16="http://schemas.microsoft.com/office/drawing/2014/main" id="{58A2F6F1-33A8-4550-811C-5857A5752662}"/>
              </a:ext>
            </a:extLst>
          </p:cNvPr>
          <p:cNvSpPr txBox="1"/>
          <p:nvPr/>
        </p:nvSpPr>
        <p:spPr>
          <a:xfrm>
            <a:off x="9150221" y="585883"/>
            <a:ext cx="3041779" cy="369332"/>
          </a:xfrm>
          <a:prstGeom prst="rect">
            <a:avLst/>
          </a:prstGeom>
          <a:noFill/>
        </p:spPr>
        <p:txBody>
          <a:bodyPr wrap="square" rtlCol="0">
            <a:spAutoFit/>
          </a:bodyPr>
          <a:lstStyle/>
          <a:p>
            <a:r>
              <a:rPr lang="en-US" dirty="0"/>
              <a:t>Hospitalizations</a:t>
            </a:r>
          </a:p>
        </p:txBody>
      </p:sp>
    </p:spTree>
    <p:extLst>
      <p:ext uri="{BB962C8B-B14F-4D97-AF65-F5344CB8AC3E}">
        <p14:creationId xmlns:p14="http://schemas.microsoft.com/office/powerpoint/2010/main" val="13690499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81B64A-2EFB-4C42-88B8-2DAA29552B78}"/>
              </a:ext>
            </a:extLst>
          </p:cNvPr>
          <p:cNvPicPr>
            <a:picLocks noChangeAspect="1"/>
          </p:cNvPicPr>
          <p:nvPr/>
        </p:nvPicPr>
        <p:blipFill>
          <a:blip r:embed="rId2"/>
          <a:stretch>
            <a:fillRect/>
          </a:stretch>
        </p:blipFill>
        <p:spPr>
          <a:xfrm>
            <a:off x="2914650" y="23812"/>
            <a:ext cx="6362700" cy="6810375"/>
          </a:xfrm>
          <a:prstGeom prst="rect">
            <a:avLst/>
          </a:prstGeom>
        </p:spPr>
      </p:pic>
    </p:spTree>
    <p:extLst>
      <p:ext uri="{BB962C8B-B14F-4D97-AF65-F5344CB8AC3E}">
        <p14:creationId xmlns:p14="http://schemas.microsoft.com/office/powerpoint/2010/main" val="165002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30E91-B01C-49C5-AAB5-038F2403116C}"/>
              </a:ext>
            </a:extLst>
          </p:cNvPr>
          <p:cNvPicPr>
            <a:picLocks noChangeAspect="1"/>
          </p:cNvPicPr>
          <p:nvPr/>
        </p:nvPicPr>
        <p:blipFill>
          <a:blip r:embed="rId2"/>
          <a:stretch>
            <a:fillRect/>
          </a:stretch>
        </p:blipFill>
        <p:spPr>
          <a:xfrm>
            <a:off x="2228515" y="2362107"/>
            <a:ext cx="7734970" cy="2133785"/>
          </a:xfrm>
          <a:prstGeom prst="rect">
            <a:avLst/>
          </a:prstGeom>
        </p:spPr>
      </p:pic>
    </p:spTree>
    <p:extLst>
      <p:ext uri="{BB962C8B-B14F-4D97-AF65-F5344CB8AC3E}">
        <p14:creationId xmlns:p14="http://schemas.microsoft.com/office/powerpoint/2010/main" val="38439889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7F8C30-34AF-4534-9CE2-0DFD6FC7C49C}"/>
              </a:ext>
            </a:extLst>
          </p:cNvPr>
          <p:cNvPicPr>
            <a:picLocks noChangeAspect="1"/>
          </p:cNvPicPr>
          <p:nvPr/>
        </p:nvPicPr>
        <p:blipFill>
          <a:blip r:embed="rId2"/>
          <a:stretch>
            <a:fillRect/>
          </a:stretch>
        </p:blipFill>
        <p:spPr>
          <a:xfrm>
            <a:off x="280203" y="1219200"/>
            <a:ext cx="11338751" cy="4003039"/>
          </a:xfrm>
          <a:prstGeom prst="rect">
            <a:avLst/>
          </a:prstGeom>
        </p:spPr>
      </p:pic>
    </p:spTree>
    <p:extLst>
      <p:ext uri="{BB962C8B-B14F-4D97-AF65-F5344CB8AC3E}">
        <p14:creationId xmlns:p14="http://schemas.microsoft.com/office/powerpoint/2010/main" val="23544064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26D962-639C-4786-AE8C-36DB9791181F}"/>
              </a:ext>
            </a:extLst>
          </p:cNvPr>
          <p:cNvPicPr>
            <a:picLocks noChangeAspect="1"/>
          </p:cNvPicPr>
          <p:nvPr/>
        </p:nvPicPr>
        <p:blipFill>
          <a:blip r:embed="rId2"/>
          <a:stretch>
            <a:fillRect/>
          </a:stretch>
        </p:blipFill>
        <p:spPr>
          <a:xfrm>
            <a:off x="0" y="426720"/>
            <a:ext cx="12660783" cy="2216150"/>
          </a:xfrm>
          <a:prstGeom prst="rect">
            <a:avLst/>
          </a:prstGeom>
        </p:spPr>
      </p:pic>
      <p:pic>
        <p:nvPicPr>
          <p:cNvPr id="3" name="Picture 2">
            <a:extLst>
              <a:ext uri="{FF2B5EF4-FFF2-40B4-BE49-F238E27FC236}">
                <a16:creationId xmlns:a16="http://schemas.microsoft.com/office/drawing/2014/main" id="{7E2A63AE-9525-4E04-AEAB-CD874BB0DA28}"/>
              </a:ext>
            </a:extLst>
          </p:cNvPr>
          <p:cNvPicPr>
            <a:picLocks noChangeAspect="1"/>
          </p:cNvPicPr>
          <p:nvPr/>
        </p:nvPicPr>
        <p:blipFill>
          <a:blip r:embed="rId3"/>
          <a:stretch>
            <a:fillRect/>
          </a:stretch>
        </p:blipFill>
        <p:spPr>
          <a:xfrm>
            <a:off x="0" y="2424167"/>
            <a:ext cx="11395298" cy="3261624"/>
          </a:xfrm>
          <a:prstGeom prst="rect">
            <a:avLst/>
          </a:prstGeom>
        </p:spPr>
      </p:pic>
    </p:spTree>
    <p:extLst>
      <p:ext uri="{BB962C8B-B14F-4D97-AF65-F5344CB8AC3E}">
        <p14:creationId xmlns:p14="http://schemas.microsoft.com/office/powerpoint/2010/main" val="23685671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349B97-5B93-4E90-B59D-914394CA0236}"/>
              </a:ext>
            </a:extLst>
          </p:cNvPr>
          <p:cNvPicPr>
            <a:picLocks noChangeAspect="1"/>
          </p:cNvPicPr>
          <p:nvPr/>
        </p:nvPicPr>
        <p:blipFill>
          <a:blip r:embed="rId2"/>
          <a:stretch>
            <a:fillRect/>
          </a:stretch>
        </p:blipFill>
        <p:spPr>
          <a:xfrm>
            <a:off x="1315671" y="609600"/>
            <a:ext cx="9715695" cy="5730240"/>
          </a:xfrm>
          <a:prstGeom prst="rect">
            <a:avLst/>
          </a:prstGeom>
        </p:spPr>
      </p:pic>
    </p:spTree>
    <p:extLst>
      <p:ext uri="{BB962C8B-B14F-4D97-AF65-F5344CB8AC3E}">
        <p14:creationId xmlns:p14="http://schemas.microsoft.com/office/powerpoint/2010/main" val="4279355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C48D4B-D03F-4B38-AC54-AA24634CB225}"/>
              </a:ext>
            </a:extLst>
          </p:cNvPr>
          <p:cNvPicPr>
            <a:picLocks noChangeAspect="1"/>
          </p:cNvPicPr>
          <p:nvPr/>
        </p:nvPicPr>
        <p:blipFill>
          <a:blip r:embed="rId2"/>
          <a:stretch>
            <a:fillRect/>
          </a:stretch>
        </p:blipFill>
        <p:spPr>
          <a:xfrm>
            <a:off x="959675" y="14944"/>
            <a:ext cx="10272650" cy="6828112"/>
          </a:xfrm>
          <a:prstGeom prst="rect">
            <a:avLst/>
          </a:prstGeom>
        </p:spPr>
      </p:pic>
      <p:pic>
        <p:nvPicPr>
          <p:cNvPr id="3" name="Picture 2">
            <a:extLst>
              <a:ext uri="{FF2B5EF4-FFF2-40B4-BE49-F238E27FC236}">
                <a16:creationId xmlns:a16="http://schemas.microsoft.com/office/drawing/2014/main" id="{8FBA9D68-2CE3-4D80-BF2A-DC193BE37230}"/>
              </a:ext>
            </a:extLst>
          </p:cNvPr>
          <p:cNvPicPr>
            <a:picLocks noChangeAspect="1"/>
          </p:cNvPicPr>
          <p:nvPr/>
        </p:nvPicPr>
        <p:blipFill>
          <a:blip r:embed="rId3"/>
          <a:stretch>
            <a:fillRect/>
          </a:stretch>
        </p:blipFill>
        <p:spPr>
          <a:xfrm>
            <a:off x="2058884" y="708138"/>
            <a:ext cx="7795936" cy="571550"/>
          </a:xfrm>
          <a:prstGeom prst="rect">
            <a:avLst/>
          </a:prstGeom>
        </p:spPr>
      </p:pic>
    </p:spTree>
    <p:extLst>
      <p:ext uri="{BB962C8B-B14F-4D97-AF65-F5344CB8AC3E}">
        <p14:creationId xmlns:p14="http://schemas.microsoft.com/office/powerpoint/2010/main" val="3411180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E7CD1-8B50-412A-ABD1-54032B7FF692}"/>
              </a:ext>
            </a:extLst>
          </p:cNvPr>
          <p:cNvPicPr>
            <a:picLocks noChangeAspect="1"/>
          </p:cNvPicPr>
          <p:nvPr/>
        </p:nvPicPr>
        <p:blipFill>
          <a:blip r:embed="rId2"/>
          <a:stretch>
            <a:fillRect/>
          </a:stretch>
        </p:blipFill>
        <p:spPr>
          <a:xfrm>
            <a:off x="757237" y="76200"/>
            <a:ext cx="10677525" cy="6705600"/>
          </a:xfrm>
          <a:prstGeom prst="rect">
            <a:avLst/>
          </a:prstGeom>
        </p:spPr>
      </p:pic>
    </p:spTree>
    <p:extLst>
      <p:ext uri="{BB962C8B-B14F-4D97-AF65-F5344CB8AC3E}">
        <p14:creationId xmlns:p14="http://schemas.microsoft.com/office/powerpoint/2010/main" val="299238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5520A5-304A-4F6C-A83B-B7ADE8DCB790}"/>
              </a:ext>
            </a:extLst>
          </p:cNvPr>
          <p:cNvPicPr>
            <a:picLocks noChangeAspect="1"/>
          </p:cNvPicPr>
          <p:nvPr/>
        </p:nvPicPr>
        <p:blipFill>
          <a:blip r:embed="rId2"/>
          <a:stretch>
            <a:fillRect/>
          </a:stretch>
        </p:blipFill>
        <p:spPr>
          <a:xfrm>
            <a:off x="531845" y="251549"/>
            <a:ext cx="7279305" cy="4842966"/>
          </a:xfrm>
          <a:prstGeom prst="rect">
            <a:avLst/>
          </a:prstGeom>
        </p:spPr>
      </p:pic>
      <p:sp>
        <p:nvSpPr>
          <p:cNvPr id="3" name="TextBox 2">
            <a:extLst>
              <a:ext uri="{FF2B5EF4-FFF2-40B4-BE49-F238E27FC236}">
                <a16:creationId xmlns:a16="http://schemas.microsoft.com/office/drawing/2014/main" id="{B85FED20-0791-4425-8284-E618C212DC22}"/>
              </a:ext>
            </a:extLst>
          </p:cNvPr>
          <p:cNvSpPr txBox="1"/>
          <p:nvPr/>
        </p:nvSpPr>
        <p:spPr>
          <a:xfrm>
            <a:off x="10459616" y="438539"/>
            <a:ext cx="1548882" cy="646331"/>
          </a:xfrm>
          <a:prstGeom prst="rect">
            <a:avLst/>
          </a:prstGeom>
          <a:noFill/>
        </p:spPr>
        <p:txBody>
          <a:bodyPr wrap="square" rtlCol="0">
            <a:spAutoFit/>
          </a:bodyPr>
          <a:lstStyle/>
          <a:p>
            <a:r>
              <a:rPr lang="en-US" dirty="0"/>
              <a:t>Milwaukee Removed</a:t>
            </a:r>
          </a:p>
        </p:txBody>
      </p:sp>
      <p:pic>
        <p:nvPicPr>
          <p:cNvPr id="4" name="Picture 3">
            <a:extLst>
              <a:ext uri="{FF2B5EF4-FFF2-40B4-BE49-F238E27FC236}">
                <a16:creationId xmlns:a16="http://schemas.microsoft.com/office/drawing/2014/main" id="{95089A21-077B-43C2-8699-AA513A617505}"/>
              </a:ext>
            </a:extLst>
          </p:cNvPr>
          <p:cNvPicPr>
            <a:picLocks noChangeAspect="1"/>
          </p:cNvPicPr>
          <p:nvPr/>
        </p:nvPicPr>
        <p:blipFill>
          <a:blip r:embed="rId3"/>
          <a:stretch>
            <a:fillRect/>
          </a:stretch>
        </p:blipFill>
        <p:spPr>
          <a:xfrm>
            <a:off x="4748875" y="5348965"/>
            <a:ext cx="6485182" cy="937341"/>
          </a:xfrm>
          <a:prstGeom prst="rect">
            <a:avLst/>
          </a:prstGeom>
        </p:spPr>
      </p:pic>
    </p:spTree>
    <p:extLst>
      <p:ext uri="{BB962C8B-B14F-4D97-AF65-F5344CB8AC3E}">
        <p14:creationId xmlns:p14="http://schemas.microsoft.com/office/powerpoint/2010/main" val="172027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FA157A-3852-4749-9E67-39789BC13FAA}"/>
              </a:ext>
            </a:extLst>
          </p:cNvPr>
          <p:cNvPicPr>
            <a:picLocks noChangeAspect="1"/>
          </p:cNvPicPr>
          <p:nvPr/>
        </p:nvPicPr>
        <p:blipFill>
          <a:blip r:embed="rId2"/>
          <a:stretch>
            <a:fillRect/>
          </a:stretch>
        </p:blipFill>
        <p:spPr>
          <a:xfrm>
            <a:off x="2043405" y="738479"/>
            <a:ext cx="8430490" cy="5597007"/>
          </a:xfrm>
          <a:prstGeom prst="rect">
            <a:avLst/>
          </a:prstGeom>
        </p:spPr>
      </p:pic>
    </p:spTree>
    <p:extLst>
      <p:ext uri="{BB962C8B-B14F-4D97-AF65-F5344CB8AC3E}">
        <p14:creationId xmlns:p14="http://schemas.microsoft.com/office/powerpoint/2010/main" val="3339625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A6BA2-46BB-4729-AF61-0B0BE5511CC4}"/>
              </a:ext>
            </a:extLst>
          </p:cNvPr>
          <p:cNvPicPr>
            <a:picLocks noChangeAspect="1"/>
          </p:cNvPicPr>
          <p:nvPr/>
        </p:nvPicPr>
        <p:blipFill>
          <a:blip r:embed="rId2"/>
          <a:stretch>
            <a:fillRect/>
          </a:stretch>
        </p:blipFill>
        <p:spPr>
          <a:xfrm>
            <a:off x="2285024" y="270588"/>
            <a:ext cx="7948448" cy="6587412"/>
          </a:xfrm>
          <a:prstGeom prst="rect">
            <a:avLst/>
          </a:prstGeom>
        </p:spPr>
      </p:pic>
    </p:spTree>
    <p:extLst>
      <p:ext uri="{BB962C8B-B14F-4D97-AF65-F5344CB8AC3E}">
        <p14:creationId xmlns:p14="http://schemas.microsoft.com/office/powerpoint/2010/main" val="3832702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03C819-B9F1-4D21-919F-F69C9B34254B}"/>
              </a:ext>
            </a:extLst>
          </p:cNvPr>
          <p:cNvPicPr>
            <a:picLocks noChangeAspect="1"/>
          </p:cNvPicPr>
          <p:nvPr/>
        </p:nvPicPr>
        <p:blipFill>
          <a:blip r:embed="rId2"/>
          <a:stretch>
            <a:fillRect/>
          </a:stretch>
        </p:blipFill>
        <p:spPr>
          <a:xfrm>
            <a:off x="2521910" y="674131"/>
            <a:ext cx="7148179" cy="5509737"/>
          </a:xfrm>
          <a:prstGeom prst="rect">
            <a:avLst/>
          </a:prstGeom>
        </p:spPr>
      </p:pic>
    </p:spTree>
    <p:extLst>
      <p:ext uri="{BB962C8B-B14F-4D97-AF65-F5344CB8AC3E}">
        <p14:creationId xmlns:p14="http://schemas.microsoft.com/office/powerpoint/2010/main" val="1069422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42440-FC13-48EA-8A53-A5B3F37603C4}"/>
              </a:ext>
            </a:extLst>
          </p:cNvPr>
          <p:cNvPicPr>
            <a:picLocks noChangeAspect="1"/>
          </p:cNvPicPr>
          <p:nvPr/>
        </p:nvPicPr>
        <p:blipFill>
          <a:blip r:embed="rId2"/>
          <a:stretch>
            <a:fillRect/>
          </a:stretch>
        </p:blipFill>
        <p:spPr>
          <a:xfrm>
            <a:off x="1847461" y="511548"/>
            <a:ext cx="8576222" cy="5889251"/>
          </a:xfrm>
          <a:prstGeom prst="rect">
            <a:avLst/>
          </a:prstGeom>
        </p:spPr>
      </p:pic>
    </p:spTree>
    <p:extLst>
      <p:ext uri="{BB962C8B-B14F-4D97-AF65-F5344CB8AC3E}">
        <p14:creationId xmlns:p14="http://schemas.microsoft.com/office/powerpoint/2010/main" val="249754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D0DCD7-A794-413D-AE5B-22022EC4BD3A}"/>
              </a:ext>
            </a:extLst>
          </p:cNvPr>
          <p:cNvSpPr txBox="1"/>
          <p:nvPr/>
        </p:nvSpPr>
        <p:spPr>
          <a:xfrm>
            <a:off x="310718" y="266330"/>
            <a:ext cx="1970843" cy="369332"/>
          </a:xfrm>
          <a:prstGeom prst="rect">
            <a:avLst/>
          </a:prstGeom>
          <a:noFill/>
        </p:spPr>
        <p:txBody>
          <a:bodyPr wrap="square" rtlCol="0">
            <a:spAutoFit/>
          </a:bodyPr>
          <a:lstStyle/>
          <a:p>
            <a:pPr algn="ctr"/>
            <a:r>
              <a:rPr lang="en-US" dirty="0"/>
              <a:t>Week 4</a:t>
            </a:r>
          </a:p>
        </p:txBody>
      </p:sp>
      <p:sp>
        <p:nvSpPr>
          <p:cNvPr id="5" name="TextBox 4">
            <a:extLst>
              <a:ext uri="{FF2B5EF4-FFF2-40B4-BE49-F238E27FC236}">
                <a16:creationId xmlns:a16="http://schemas.microsoft.com/office/drawing/2014/main" id="{8352C153-0A45-4207-8E33-8FFE07DE69F7}"/>
              </a:ext>
            </a:extLst>
          </p:cNvPr>
          <p:cNvSpPr txBox="1"/>
          <p:nvPr/>
        </p:nvSpPr>
        <p:spPr>
          <a:xfrm>
            <a:off x="10174490" y="2880990"/>
            <a:ext cx="1850065" cy="1200329"/>
          </a:xfrm>
          <a:prstGeom prst="rect">
            <a:avLst/>
          </a:prstGeom>
          <a:noFill/>
        </p:spPr>
        <p:txBody>
          <a:bodyPr wrap="square" rtlCol="0">
            <a:spAutoFit/>
          </a:bodyPr>
          <a:lstStyle/>
          <a:p>
            <a:r>
              <a:rPr lang="en-US" dirty="0"/>
              <a:t>We will just use Tableau but Power BI is Allowable</a:t>
            </a:r>
          </a:p>
        </p:txBody>
      </p:sp>
      <p:cxnSp>
        <p:nvCxnSpPr>
          <p:cNvPr id="7" name="Straight Arrow Connector 6">
            <a:extLst>
              <a:ext uri="{FF2B5EF4-FFF2-40B4-BE49-F238E27FC236}">
                <a16:creationId xmlns:a16="http://schemas.microsoft.com/office/drawing/2014/main" id="{122543AF-BE8F-41B0-B4C6-FCC0257BD96F}"/>
              </a:ext>
            </a:extLst>
          </p:cNvPr>
          <p:cNvCxnSpPr>
            <a:stCxn id="5" idx="1"/>
          </p:cNvCxnSpPr>
          <p:nvPr/>
        </p:nvCxnSpPr>
        <p:spPr>
          <a:xfrm flipH="1" flipV="1">
            <a:off x="9483374" y="3104275"/>
            <a:ext cx="691116" cy="376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75578DB-AAA9-483A-B3EA-1667268B8818}"/>
              </a:ext>
            </a:extLst>
          </p:cNvPr>
          <p:cNvPicPr>
            <a:picLocks noChangeAspect="1"/>
          </p:cNvPicPr>
          <p:nvPr/>
        </p:nvPicPr>
        <p:blipFill>
          <a:blip r:embed="rId2"/>
          <a:stretch>
            <a:fillRect/>
          </a:stretch>
        </p:blipFill>
        <p:spPr>
          <a:xfrm>
            <a:off x="2491427" y="22565"/>
            <a:ext cx="7209145" cy="6812870"/>
          </a:xfrm>
          <a:prstGeom prst="rect">
            <a:avLst/>
          </a:prstGeom>
        </p:spPr>
      </p:pic>
      <p:sp>
        <p:nvSpPr>
          <p:cNvPr id="2" name="Rectangle 1">
            <a:extLst>
              <a:ext uri="{FF2B5EF4-FFF2-40B4-BE49-F238E27FC236}">
                <a16:creationId xmlns:a16="http://schemas.microsoft.com/office/drawing/2014/main" id="{C19DBC27-AE91-45C4-A058-B611F928B4C1}"/>
              </a:ext>
            </a:extLst>
          </p:cNvPr>
          <p:cNvSpPr/>
          <p:nvPr/>
        </p:nvSpPr>
        <p:spPr>
          <a:xfrm>
            <a:off x="6530461" y="5185101"/>
            <a:ext cx="2546082" cy="369332"/>
          </a:xfrm>
          <a:prstGeom prst="rect">
            <a:avLst/>
          </a:prstGeom>
        </p:spPr>
        <p:txBody>
          <a:bodyPr wrap="none">
            <a:spAutoFit/>
          </a:bodyPr>
          <a:lstStyle/>
          <a:p>
            <a:r>
              <a:rPr lang="en-US" u="sng" dirty="0">
                <a:solidFill>
                  <a:srgbClr val="212121"/>
                </a:solidFill>
                <a:latin typeface="Calibri" panose="020F0502020204030204" pitchFamily="34" charset="0"/>
                <a:ea typeface="Calibri" panose="020F0502020204030204" pitchFamily="34" charset="0"/>
                <a:hlinkClick r:id="rId3"/>
              </a:rPr>
              <a:t>90 days of free eLearning</a:t>
            </a:r>
            <a:endParaRPr lang="en-US" dirty="0"/>
          </a:p>
        </p:txBody>
      </p:sp>
      <p:sp>
        <p:nvSpPr>
          <p:cNvPr id="6" name="TextBox 5">
            <a:extLst>
              <a:ext uri="{FF2B5EF4-FFF2-40B4-BE49-F238E27FC236}">
                <a16:creationId xmlns:a16="http://schemas.microsoft.com/office/drawing/2014/main" id="{170545C0-92D2-4410-8FC4-546081EDC554}"/>
              </a:ext>
            </a:extLst>
          </p:cNvPr>
          <p:cNvSpPr txBox="1"/>
          <p:nvPr/>
        </p:nvSpPr>
        <p:spPr>
          <a:xfrm>
            <a:off x="9828932" y="4973216"/>
            <a:ext cx="2195623" cy="923330"/>
          </a:xfrm>
          <a:prstGeom prst="rect">
            <a:avLst/>
          </a:prstGeom>
          <a:noFill/>
        </p:spPr>
        <p:txBody>
          <a:bodyPr wrap="square" rtlCol="0">
            <a:spAutoFit/>
          </a:bodyPr>
          <a:lstStyle/>
          <a:p>
            <a:r>
              <a:rPr lang="en-US" dirty="0"/>
              <a:t>Megan brought this Tableau offer to </a:t>
            </a:r>
            <a:r>
              <a:rPr lang="en-US"/>
              <a:t>our attention.</a:t>
            </a:r>
          </a:p>
        </p:txBody>
      </p:sp>
    </p:spTree>
    <p:extLst>
      <p:ext uri="{BB962C8B-B14F-4D97-AF65-F5344CB8AC3E}">
        <p14:creationId xmlns:p14="http://schemas.microsoft.com/office/powerpoint/2010/main" val="2921059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688F6F-EC7B-4ABC-AA6E-CCEBAC83702F}"/>
              </a:ext>
            </a:extLst>
          </p:cNvPr>
          <p:cNvPicPr>
            <a:picLocks noChangeAspect="1"/>
          </p:cNvPicPr>
          <p:nvPr/>
        </p:nvPicPr>
        <p:blipFill>
          <a:blip r:embed="rId2"/>
          <a:stretch>
            <a:fillRect/>
          </a:stretch>
        </p:blipFill>
        <p:spPr>
          <a:xfrm>
            <a:off x="905069" y="589860"/>
            <a:ext cx="10504995" cy="5745626"/>
          </a:xfrm>
          <a:prstGeom prst="rect">
            <a:avLst/>
          </a:prstGeom>
        </p:spPr>
      </p:pic>
    </p:spTree>
    <p:extLst>
      <p:ext uri="{BB962C8B-B14F-4D97-AF65-F5344CB8AC3E}">
        <p14:creationId xmlns:p14="http://schemas.microsoft.com/office/powerpoint/2010/main" val="302238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6ECA25-3B29-481B-AA56-BD0B679085C9}"/>
              </a:ext>
            </a:extLst>
          </p:cNvPr>
          <p:cNvPicPr>
            <a:picLocks noChangeAspect="1"/>
          </p:cNvPicPr>
          <p:nvPr/>
        </p:nvPicPr>
        <p:blipFill>
          <a:blip r:embed="rId2"/>
          <a:stretch>
            <a:fillRect/>
          </a:stretch>
        </p:blipFill>
        <p:spPr>
          <a:xfrm>
            <a:off x="1007705" y="420327"/>
            <a:ext cx="4262917" cy="2818322"/>
          </a:xfrm>
          <a:prstGeom prst="rect">
            <a:avLst/>
          </a:prstGeom>
        </p:spPr>
      </p:pic>
      <p:pic>
        <p:nvPicPr>
          <p:cNvPr id="3" name="Picture 2">
            <a:extLst>
              <a:ext uri="{FF2B5EF4-FFF2-40B4-BE49-F238E27FC236}">
                <a16:creationId xmlns:a16="http://schemas.microsoft.com/office/drawing/2014/main" id="{1E565F15-F1F0-411F-8230-C7B8EAEBFA27}"/>
              </a:ext>
            </a:extLst>
          </p:cNvPr>
          <p:cNvPicPr>
            <a:picLocks noChangeAspect="1"/>
          </p:cNvPicPr>
          <p:nvPr/>
        </p:nvPicPr>
        <p:blipFill>
          <a:blip r:embed="rId3"/>
          <a:stretch>
            <a:fillRect/>
          </a:stretch>
        </p:blipFill>
        <p:spPr>
          <a:xfrm>
            <a:off x="6212252" y="420327"/>
            <a:ext cx="4525813" cy="3008673"/>
          </a:xfrm>
          <a:prstGeom prst="rect">
            <a:avLst/>
          </a:prstGeom>
        </p:spPr>
      </p:pic>
      <p:pic>
        <p:nvPicPr>
          <p:cNvPr id="4" name="Picture 3">
            <a:extLst>
              <a:ext uri="{FF2B5EF4-FFF2-40B4-BE49-F238E27FC236}">
                <a16:creationId xmlns:a16="http://schemas.microsoft.com/office/drawing/2014/main" id="{82CFF213-8584-4C88-9F5C-CBBB8A5C3A89}"/>
              </a:ext>
            </a:extLst>
          </p:cNvPr>
          <p:cNvPicPr>
            <a:picLocks noChangeAspect="1"/>
          </p:cNvPicPr>
          <p:nvPr/>
        </p:nvPicPr>
        <p:blipFill>
          <a:blip r:embed="rId4"/>
          <a:stretch>
            <a:fillRect/>
          </a:stretch>
        </p:blipFill>
        <p:spPr>
          <a:xfrm>
            <a:off x="3636887" y="3512794"/>
            <a:ext cx="4411356" cy="2972459"/>
          </a:xfrm>
          <a:prstGeom prst="rect">
            <a:avLst/>
          </a:prstGeom>
        </p:spPr>
      </p:pic>
    </p:spTree>
    <p:extLst>
      <p:ext uri="{BB962C8B-B14F-4D97-AF65-F5344CB8AC3E}">
        <p14:creationId xmlns:p14="http://schemas.microsoft.com/office/powerpoint/2010/main" val="989647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7A35F-8A96-4B58-953B-4A7C91F2B650}"/>
              </a:ext>
            </a:extLst>
          </p:cNvPr>
          <p:cNvPicPr>
            <a:picLocks noChangeAspect="1"/>
          </p:cNvPicPr>
          <p:nvPr/>
        </p:nvPicPr>
        <p:blipFill>
          <a:blip r:embed="rId2"/>
          <a:stretch>
            <a:fillRect/>
          </a:stretch>
        </p:blipFill>
        <p:spPr>
          <a:xfrm>
            <a:off x="516294" y="130629"/>
            <a:ext cx="5194144" cy="3519814"/>
          </a:xfrm>
          <a:prstGeom prst="rect">
            <a:avLst/>
          </a:prstGeom>
        </p:spPr>
      </p:pic>
      <p:pic>
        <p:nvPicPr>
          <p:cNvPr id="4" name="Picture 3">
            <a:extLst>
              <a:ext uri="{FF2B5EF4-FFF2-40B4-BE49-F238E27FC236}">
                <a16:creationId xmlns:a16="http://schemas.microsoft.com/office/drawing/2014/main" id="{F86C56EE-B713-42A9-AD0E-F901F41F3175}"/>
              </a:ext>
            </a:extLst>
          </p:cNvPr>
          <p:cNvPicPr>
            <a:picLocks noChangeAspect="1"/>
          </p:cNvPicPr>
          <p:nvPr/>
        </p:nvPicPr>
        <p:blipFill>
          <a:blip r:embed="rId3"/>
          <a:stretch>
            <a:fillRect/>
          </a:stretch>
        </p:blipFill>
        <p:spPr>
          <a:xfrm>
            <a:off x="727787" y="3786755"/>
            <a:ext cx="4528453" cy="3071245"/>
          </a:xfrm>
          <a:prstGeom prst="rect">
            <a:avLst/>
          </a:prstGeom>
        </p:spPr>
      </p:pic>
      <p:pic>
        <p:nvPicPr>
          <p:cNvPr id="5" name="Picture 4">
            <a:extLst>
              <a:ext uri="{FF2B5EF4-FFF2-40B4-BE49-F238E27FC236}">
                <a16:creationId xmlns:a16="http://schemas.microsoft.com/office/drawing/2014/main" id="{21E63AFE-B537-428B-B10B-33343A250354}"/>
              </a:ext>
            </a:extLst>
          </p:cNvPr>
          <p:cNvPicPr>
            <a:picLocks noChangeAspect="1"/>
          </p:cNvPicPr>
          <p:nvPr/>
        </p:nvPicPr>
        <p:blipFill>
          <a:blip r:embed="rId4"/>
          <a:stretch>
            <a:fillRect/>
          </a:stretch>
        </p:blipFill>
        <p:spPr>
          <a:xfrm>
            <a:off x="6626336" y="3786754"/>
            <a:ext cx="4574470" cy="3071245"/>
          </a:xfrm>
          <a:prstGeom prst="rect">
            <a:avLst/>
          </a:prstGeom>
        </p:spPr>
      </p:pic>
      <p:pic>
        <p:nvPicPr>
          <p:cNvPr id="6" name="Picture 5">
            <a:extLst>
              <a:ext uri="{FF2B5EF4-FFF2-40B4-BE49-F238E27FC236}">
                <a16:creationId xmlns:a16="http://schemas.microsoft.com/office/drawing/2014/main" id="{26CA2304-AD8B-42A6-94D7-FECF16AFA390}"/>
              </a:ext>
            </a:extLst>
          </p:cNvPr>
          <p:cNvPicPr>
            <a:picLocks noChangeAspect="1"/>
          </p:cNvPicPr>
          <p:nvPr/>
        </p:nvPicPr>
        <p:blipFill>
          <a:blip r:embed="rId5"/>
          <a:stretch>
            <a:fillRect/>
          </a:stretch>
        </p:blipFill>
        <p:spPr>
          <a:xfrm>
            <a:off x="6181745" y="130629"/>
            <a:ext cx="4906133" cy="3376491"/>
          </a:xfrm>
          <a:prstGeom prst="rect">
            <a:avLst/>
          </a:prstGeom>
        </p:spPr>
      </p:pic>
    </p:spTree>
    <p:extLst>
      <p:ext uri="{BB962C8B-B14F-4D97-AF65-F5344CB8AC3E}">
        <p14:creationId xmlns:p14="http://schemas.microsoft.com/office/powerpoint/2010/main" val="2472762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CF91C8-C324-4169-B7D0-B3B55ACD7B9C}"/>
              </a:ext>
            </a:extLst>
          </p:cNvPr>
          <p:cNvPicPr>
            <a:picLocks noChangeAspect="1"/>
          </p:cNvPicPr>
          <p:nvPr/>
        </p:nvPicPr>
        <p:blipFill>
          <a:blip r:embed="rId2"/>
          <a:stretch>
            <a:fillRect/>
          </a:stretch>
        </p:blipFill>
        <p:spPr>
          <a:xfrm>
            <a:off x="1846174" y="615820"/>
            <a:ext cx="8076782" cy="5346441"/>
          </a:xfrm>
          <a:prstGeom prst="rect">
            <a:avLst/>
          </a:prstGeom>
        </p:spPr>
      </p:pic>
    </p:spTree>
    <p:extLst>
      <p:ext uri="{BB962C8B-B14F-4D97-AF65-F5344CB8AC3E}">
        <p14:creationId xmlns:p14="http://schemas.microsoft.com/office/powerpoint/2010/main" val="2457204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6F2411-21C4-4CE3-AA5E-82B4487E8B9F}"/>
              </a:ext>
            </a:extLst>
          </p:cNvPr>
          <p:cNvPicPr>
            <a:picLocks noChangeAspect="1"/>
          </p:cNvPicPr>
          <p:nvPr/>
        </p:nvPicPr>
        <p:blipFill>
          <a:blip r:embed="rId2"/>
          <a:stretch>
            <a:fillRect/>
          </a:stretch>
        </p:blipFill>
        <p:spPr>
          <a:xfrm>
            <a:off x="0" y="439077"/>
            <a:ext cx="12192000" cy="5979845"/>
          </a:xfrm>
          <a:prstGeom prst="rect">
            <a:avLst/>
          </a:prstGeom>
        </p:spPr>
      </p:pic>
    </p:spTree>
    <p:extLst>
      <p:ext uri="{BB962C8B-B14F-4D97-AF65-F5344CB8AC3E}">
        <p14:creationId xmlns:p14="http://schemas.microsoft.com/office/powerpoint/2010/main" val="2097462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5D1835-92FF-4B22-A5DD-FB74B1F0ACB3}"/>
              </a:ext>
            </a:extLst>
          </p:cNvPr>
          <p:cNvPicPr>
            <a:picLocks noChangeAspect="1"/>
          </p:cNvPicPr>
          <p:nvPr/>
        </p:nvPicPr>
        <p:blipFill>
          <a:blip r:embed="rId2"/>
          <a:stretch>
            <a:fillRect/>
          </a:stretch>
        </p:blipFill>
        <p:spPr>
          <a:xfrm>
            <a:off x="658659" y="841786"/>
            <a:ext cx="10874682" cy="5174428"/>
          </a:xfrm>
          <a:prstGeom prst="rect">
            <a:avLst/>
          </a:prstGeom>
        </p:spPr>
      </p:pic>
    </p:spTree>
    <p:extLst>
      <p:ext uri="{BB962C8B-B14F-4D97-AF65-F5344CB8AC3E}">
        <p14:creationId xmlns:p14="http://schemas.microsoft.com/office/powerpoint/2010/main" val="181317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B69361-A580-4932-A410-42053857AC3D}"/>
              </a:ext>
            </a:extLst>
          </p:cNvPr>
          <p:cNvPicPr>
            <a:picLocks noChangeAspect="1"/>
          </p:cNvPicPr>
          <p:nvPr/>
        </p:nvPicPr>
        <p:blipFill>
          <a:blip r:embed="rId2"/>
          <a:stretch>
            <a:fillRect/>
          </a:stretch>
        </p:blipFill>
        <p:spPr>
          <a:xfrm>
            <a:off x="993913" y="1029746"/>
            <a:ext cx="10069015" cy="4734950"/>
          </a:xfrm>
          <a:prstGeom prst="rect">
            <a:avLst/>
          </a:prstGeom>
        </p:spPr>
      </p:pic>
    </p:spTree>
    <p:extLst>
      <p:ext uri="{BB962C8B-B14F-4D97-AF65-F5344CB8AC3E}">
        <p14:creationId xmlns:p14="http://schemas.microsoft.com/office/powerpoint/2010/main" val="458879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6C251A-4C60-418F-9AD9-2373C8BC5A92}"/>
              </a:ext>
            </a:extLst>
          </p:cNvPr>
          <p:cNvPicPr>
            <a:picLocks noChangeAspect="1"/>
          </p:cNvPicPr>
          <p:nvPr/>
        </p:nvPicPr>
        <p:blipFill>
          <a:blip r:embed="rId2"/>
          <a:stretch>
            <a:fillRect/>
          </a:stretch>
        </p:blipFill>
        <p:spPr>
          <a:xfrm>
            <a:off x="4888124" y="99745"/>
            <a:ext cx="3063179" cy="6677151"/>
          </a:xfrm>
          <a:prstGeom prst="rect">
            <a:avLst/>
          </a:prstGeom>
        </p:spPr>
      </p:pic>
    </p:spTree>
    <p:extLst>
      <p:ext uri="{BB962C8B-B14F-4D97-AF65-F5344CB8AC3E}">
        <p14:creationId xmlns:p14="http://schemas.microsoft.com/office/powerpoint/2010/main" val="2754983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C90CD-F8E0-4558-9487-40426B37879C}"/>
              </a:ext>
            </a:extLst>
          </p:cNvPr>
          <p:cNvPicPr>
            <a:picLocks noChangeAspect="1"/>
          </p:cNvPicPr>
          <p:nvPr/>
        </p:nvPicPr>
        <p:blipFill>
          <a:blip r:embed="rId2"/>
          <a:stretch>
            <a:fillRect/>
          </a:stretch>
        </p:blipFill>
        <p:spPr>
          <a:xfrm>
            <a:off x="1610139" y="135152"/>
            <a:ext cx="9155785" cy="6722848"/>
          </a:xfrm>
          <a:prstGeom prst="rect">
            <a:avLst/>
          </a:prstGeom>
        </p:spPr>
      </p:pic>
    </p:spTree>
    <p:extLst>
      <p:ext uri="{BB962C8B-B14F-4D97-AF65-F5344CB8AC3E}">
        <p14:creationId xmlns:p14="http://schemas.microsoft.com/office/powerpoint/2010/main" val="1039579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613884-9497-44FB-A4E6-7F53D1D3CF08}"/>
              </a:ext>
            </a:extLst>
          </p:cNvPr>
          <p:cNvPicPr>
            <a:picLocks noChangeAspect="1"/>
          </p:cNvPicPr>
          <p:nvPr/>
        </p:nvPicPr>
        <p:blipFill>
          <a:blip r:embed="rId2"/>
          <a:stretch>
            <a:fillRect/>
          </a:stretch>
        </p:blipFill>
        <p:spPr>
          <a:xfrm>
            <a:off x="978935" y="0"/>
            <a:ext cx="10234130" cy="6858000"/>
          </a:xfrm>
          <a:prstGeom prst="rect">
            <a:avLst/>
          </a:prstGeom>
        </p:spPr>
      </p:pic>
      <p:sp>
        <p:nvSpPr>
          <p:cNvPr id="2" name="TextBox 1">
            <a:extLst>
              <a:ext uri="{FF2B5EF4-FFF2-40B4-BE49-F238E27FC236}">
                <a16:creationId xmlns:a16="http://schemas.microsoft.com/office/drawing/2014/main" id="{BCE86CBD-0E76-4C12-BE54-9DF0C43DB089}"/>
              </a:ext>
            </a:extLst>
          </p:cNvPr>
          <p:cNvSpPr txBox="1"/>
          <p:nvPr/>
        </p:nvSpPr>
        <p:spPr>
          <a:xfrm>
            <a:off x="4693298" y="1082351"/>
            <a:ext cx="3461657" cy="369332"/>
          </a:xfrm>
          <a:prstGeom prst="rect">
            <a:avLst/>
          </a:prstGeom>
          <a:noFill/>
        </p:spPr>
        <p:txBody>
          <a:bodyPr wrap="square" rtlCol="0">
            <a:spAutoFit/>
          </a:bodyPr>
          <a:lstStyle/>
          <a:p>
            <a:r>
              <a:rPr lang="en-US" dirty="0">
                <a:solidFill>
                  <a:srgbClr val="FF0000"/>
                </a:solidFill>
              </a:rPr>
              <a:t>Outliers</a:t>
            </a:r>
          </a:p>
        </p:txBody>
      </p:sp>
      <p:sp>
        <p:nvSpPr>
          <p:cNvPr id="4" name="Freeform: Shape 3">
            <a:extLst>
              <a:ext uri="{FF2B5EF4-FFF2-40B4-BE49-F238E27FC236}">
                <a16:creationId xmlns:a16="http://schemas.microsoft.com/office/drawing/2014/main" id="{F2CBA2A0-B29E-462D-9986-880D3C4BDCF1}"/>
              </a:ext>
            </a:extLst>
          </p:cNvPr>
          <p:cNvSpPr/>
          <p:nvPr/>
        </p:nvSpPr>
        <p:spPr>
          <a:xfrm>
            <a:off x="1940767" y="1931437"/>
            <a:ext cx="2799184" cy="1670179"/>
          </a:xfrm>
          <a:custGeom>
            <a:avLst/>
            <a:gdLst>
              <a:gd name="connsiteX0" fmla="*/ 2799184 w 2799184"/>
              <a:gd name="connsiteY0" fmla="*/ 0 h 1670179"/>
              <a:gd name="connsiteX1" fmla="*/ 2341984 w 2799184"/>
              <a:gd name="connsiteY1" fmla="*/ 9330 h 1670179"/>
              <a:gd name="connsiteX2" fmla="*/ 2192694 w 2799184"/>
              <a:gd name="connsiteY2" fmla="*/ 18661 h 1670179"/>
              <a:gd name="connsiteX3" fmla="*/ 1884784 w 2799184"/>
              <a:gd name="connsiteY3" fmla="*/ 27992 h 1670179"/>
              <a:gd name="connsiteX4" fmla="*/ 1763486 w 2799184"/>
              <a:gd name="connsiteY4" fmla="*/ 55983 h 1670179"/>
              <a:gd name="connsiteX5" fmla="*/ 1632857 w 2799184"/>
              <a:gd name="connsiteY5" fmla="*/ 74645 h 1670179"/>
              <a:gd name="connsiteX6" fmla="*/ 1567543 w 2799184"/>
              <a:gd name="connsiteY6" fmla="*/ 83975 h 1670179"/>
              <a:gd name="connsiteX7" fmla="*/ 1436915 w 2799184"/>
              <a:gd name="connsiteY7" fmla="*/ 93306 h 1670179"/>
              <a:gd name="connsiteX8" fmla="*/ 1371600 w 2799184"/>
              <a:gd name="connsiteY8" fmla="*/ 111967 h 1670179"/>
              <a:gd name="connsiteX9" fmla="*/ 1240972 w 2799184"/>
              <a:gd name="connsiteY9" fmla="*/ 130628 h 1670179"/>
              <a:gd name="connsiteX10" fmla="*/ 1175657 w 2799184"/>
              <a:gd name="connsiteY10" fmla="*/ 149290 h 1670179"/>
              <a:gd name="connsiteX11" fmla="*/ 1063690 w 2799184"/>
              <a:gd name="connsiteY11" fmla="*/ 167951 h 1670179"/>
              <a:gd name="connsiteX12" fmla="*/ 1026368 w 2799184"/>
              <a:gd name="connsiteY12" fmla="*/ 186612 h 1670179"/>
              <a:gd name="connsiteX13" fmla="*/ 951723 w 2799184"/>
              <a:gd name="connsiteY13" fmla="*/ 205273 h 1670179"/>
              <a:gd name="connsiteX14" fmla="*/ 839755 w 2799184"/>
              <a:gd name="connsiteY14" fmla="*/ 251926 h 1670179"/>
              <a:gd name="connsiteX15" fmla="*/ 802433 w 2799184"/>
              <a:gd name="connsiteY15" fmla="*/ 270587 h 1670179"/>
              <a:gd name="connsiteX16" fmla="*/ 699796 w 2799184"/>
              <a:gd name="connsiteY16" fmla="*/ 307910 h 1670179"/>
              <a:gd name="connsiteX17" fmla="*/ 671804 w 2799184"/>
              <a:gd name="connsiteY17" fmla="*/ 317241 h 1670179"/>
              <a:gd name="connsiteX18" fmla="*/ 597160 w 2799184"/>
              <a:gd name="connsiteY18" fmla="*/ 335902 h 1670179"/>
              <a:gd name="connsiteX19" fmla="*/ 531845 w 2799184"/>
              <a:gd name="connsiteY19" fmla="*/ 373224 h 1670179"/>
              <a:gd name="connsiteX20" fmla="*/ 494523 w 2799184"/>
              <a:gd name="connsiteY20" fmla="*/ 391885 h 1670179"/>
              <a:gd name="connsiteX21" fmla="*/ 457200 w 2799184"/>
              <a:gd name="connsiteY21" fmla="*/ 419877 h 1670179"/>
              <a:gd name="connsiteX22" fmla="*/ 419878 w 2799184"/>
              <a:gd name="connsiteY22" fmla="*/ 438539 h 1670179"/>
              <a:gd name="connsiteX23" fmla="*/ 335902 w 2799184"/>
              <a:gd name="connsiteY23" fmla="*/ 494522 h 1670179"/>
              <a:gd name="connsiteX24" fmla="*/ 307911 w 2799184"/>
              <a:gd name="connsiteY24" fmla="*/ 522514 h 1670179"/>
              <a:gd name="connsiteX25" fmla="*/ 279919 w 2799184"/>
              <a:gd name="connsiteY25" fmla="*/ 541175 h 1670179"/>
              <a:gd name="connsiteX26" fmla="*/ 214604 w 2799184"/>
              <a:gd name="connsiteY26" fmla="*/ 597159 h 1670179"/>
              <a:gd name="connsiteX27" fmla="*/ 139960 w 2799184"/>
              <a:gd name="connsiteY27" fmla="*/ 699796 h 1670179"/>
              <a:gd name="connsiteX28" fmla="*/ 93306 w 2799184"/>
              <a:gd name="connsiteY28" fmla="*/ 774441 h 1670179"/>
              <a:gd name="connsiteX29" fmla="*/ 74645 w 2799184"/>
              <a:gd name="connsiteY29" fmla="*/ 821094 h 1670179"/>
              <a:gd name="connsiteX30" fmla="*/ 46653 w 2799184"/>
              <a:gd name="connsiteY30" fmla="*/ 923730 h 1670179"/>
              <a:gd name="connsiteX31" fmla="*/ 27992 w 2799184"/>
              <a:gd name="connsiteY31" fmla="*/ 961053 h 1670179"/>
              <a:gd name="connsiteX32" fmla="*/ 9331 w 2799184"/>
              <a:gd name="connsiteY32" fmla="*/ 1063690 h 1670179"/>
              <a:gd name="connsiteX33" fmla="*/ 0 w 2799184"/>
              <a:gd name="connsiteY33" fmla="*/ 1110343 h 1670179"/>
              <a:gd name="connsiteX34" fmla="*/ 9331 w 2799184"/>
              <a:gd name="connsiteY34" fmla="*/ 1296955 h 1670179"/>
              <a:gd name="connsiteX35" fmla="*/ 46653 w 2799184"/>
              <a:gd name="connsiteY35" fmla="*/ 1380930 h 1670179"/>
              <a:gd name="connsiteX36" fmla="*/ 65315 w 2799184"/>
              <a:gd name="connsiteY36" fmla="*/ 1446245 h 1670179"/>
              <a:gd name="connsiteX37" fmla="*/ 102637 w 2799184"/>
              <a:gd name="connsiteY37" fmla="*/ 1511559 h 1670179"/>
              <a:gd name="connsiteX38" fmla="*/ 158621 w 2799184"/>
              <a:gd name="connsiteY38" fmla="*/ 1567543 h 1670179"/>
              <a:gd name="connsiteX39" fmla="*/ 186613 w 2799184"/>
              <a:gd name="connsiteY39" fmla="*/ 1576873 h 1670179"/>
              <a:gd name="connsiteX40" fmla="*/ 223935 w 2799184"/>
              <a:gd name="connsiteY40" fmla="*/ 1595534 h 1670179"/>
              <a:gd name="connsiteX41" fmla="*/ 261257 w 2799184"/>
              <a:gd name="connsiteY41" fmla="*/ 1604865 h 1670179"/>
              <a:gd name="connsiteX42" fmla="*/ 289249 w 2799184"/>
              <a:gd name="connsiteY42" fmla="*/ 1623526 h 1670179"/>
              <a:gd name="connsiteX43" fmla="*/ 429209 w 2799184"/>
              <a:gd name="connsiteY43" fmla="*/ 1660849 h 1670179"/>
              <a:gd name="connsiteX44" fmla="*/ 559837 w 2799184"/>
              <a:gd name="connsiteY44" fmla="*/ 1670179 h 1670179"/>
              <a:gd name="connsiteX45" fmla="*/ 783772 w 2799184"/>
              <a:gd name="connsiteY45" fmla="*/ 1660849 h 1670179"/>
              <a:gd name="connsiteX46" fmla="*/ 839755 w 2799184"/>
              <a:gd name="connsiteY46" fmla="*/ 1642187 h 1670179"/>
              <a:gd name="connsiteX47" fmla="*/ 867747 w 2799184"/>
              <a:gd name="connsiteY47" fmla="*/ 1632857 h 1670179"/>
              <a:gd name="connsiteX48" fmla="*/ 979715 w 2799184"/>
              <a:gd name="connsiteY48" fmla="*/ 1614196 h 1670179"/>
              <a:gd name="connsiteX49" fmla="*/ 1063690 w 2799184"/>
              <a:gd name="connsiteY49" fmla="*/ 1586204 h 1670179"/>
              <a:gd name="connsiteX50" fmla="*/ 1119674 w 2799184"/>
              <a:gd name="connsiteY50" fmla="*/ 1567543 h 1670179"/>
              <a:gd name="connsiteX51" fmla="*/ 1175657 w 2799184"/>
              <a:gd name="connsiteY51" fmla="*/ 1548881 h 1670179"/>
              <a:gd name="connsiteX52" fmla="*/ 1231641 w 2799184"/>
              <a:gd name="connsiteY52" fmla="*/ 1539551 h 1670179"/>
              <a:gd name="connsiteX53" fmla="*/ 1306286 w 2799184"/>
              <a:gd name="connsiteY53" fmla="*/ 1511559 h 1670179"/>
              <a:gd name="connsiteX54" fmla="*/ 1334278 w 2799184"/>
              <a:gd name="connsiteY54" fmla="*/ 1502228 h 1670179"/>
              <a:gd name="connsiteX55" fmla="*/ 1380931 w 2799184"/>
              <a:gd name="connsiteY55" fmla="*/ 1483567 h 1670179"/>
              <a:gd name="connsiteX56" fmla="*/ 1436915 w 2799184"/>
              <a:gd name="connsiteY56" fmla="*/ 1464906 h 1670179"/>
              <a:gd name="connsiteX57" fmla="*/ 1474237 w 2799184"/>
              <a:gd name="connsiteY57" fmla="*/ 1455575 h 1670179"/>
              <a:gd name="connsiteX58" fmla="*/ 1511560 w 2799184"/>
              <a:gd name="connsiteY58" fmla="*/ 1436914 h 1670179"/>
              <a:gd name="connsiteX59" fmla="*/ 1558213 w 2799184"/>
              <a:gd name="connsiteY59" fmla="*/ 1399592 h 1670179"/>
              <a:gd name="connsiteX60" fmla="*/ 1614196 w 2799184"/>
              <a:gd name="connsiteY60" fmla="*/ 1362269 h 1670179"/>
              <a:gd name="connsiteX61" fmla="*/ 1688841 w 2799184"/>
              <a:gd name="connsiteY61" fmla="*/ 1324947 h 1670179"/>
              <a:gd name="connsiteX62" fmla="*/ 1754155 w 2799184"/>
              <a:gd name="connsiteY62" fmla="*/ 1287624 h 1670179"/>
              <a:gd name="connsiteX63" fmla="*/ 1791478 w 2799184"/>
              <a:gd name="connsiteY63" fmla="*/ 1259632 h 1670179"/>
              <a:gd name="connsiteX64" fmla="*/ 1819470 w 2799184"/>
              <a:gd name="connsiteY64" fmla="*/ 1240971 h 1670179"/>
              <a:gd name="connsiteX65" fmla="*/ 1847462 w 2799184"/>
              <a:gd name="connsiteY65" fmla="*/ 1212979 h 1670179"/>
              <a:gd name="connsiteX66" fmla="*/ 1875453 w 2799184"/>
              <a:gd name="connsiteY66" fmla="*/ 1194318 h 1670179"/>
              <a:gd name="connsiteX67" fmla="*/ 1903445 w 2799184"/>
              <a:gd name="connsiteY67" fmla="*/ 1166326 h 1670179"/>
              <a:gd name="connsiteX68" fmla="*/ 1931437 w 2799184"/>
              <a:gd name="connsiteY68" fmla="*/ 1147665 h 1670179"/>
              <a:gd name="connsiteX69" fmla="*/ 1978090 w 2799184"/>
              <a:gd name="connsiteY69" fmla="*/ 1101012 h 1670179"/>
              <a:gd name="connsiteX70" fmla="*/ 2006082 w 2799184"/>
              <a:gd name="connsiteY70" fmla="*/ 1082351 h 1670179"/>
              <a:gd name="connsiteX71" fmla="*/ 2062066 w 2799184"/>
              <a:gd name="connsiteY71" fmla="*/ 1026367 h 1670179"/>
              <a:gd name="connsiteX72" fmla="*/ 2118049 w 2799184"/>
              <a:gd name="connsiteY72" fmla="*/ 970383 h 1670179"/>
              <a:gd name="connsiteX73" fmla="*/ 2211355 w 2799184"/>
              <a:gd name="connsiteY73" fmla="*/ 877077 h 1670179"/>
              <a:gd name="connsiteX74" fmla="*/ 2239347 w 2799184"/>
              <a:gd name="connsiteY74" fmla="*/ 849085 h 1670179"/>
              <a:gd name="connsiteX75" fmla="*/ 2267339 w 2799184"/>
              <a:gd name="connsiteY75" fmla="*/ 821094 h 1670179"/>
              <a:gd name="connsiteX76" fmla="*/ 2332653 w 2799184"/>
              <a:gd name="connsiteY76" fmla="*/ 718457 h 1670179"/>
              <a:gd name="connsiteX77" fmla="*/ 2369976 w 2799184"/>
              <a:gd name="connsiteY77" fmla="*/ 653143 h 1670179"/>
              <a:gd name="connsiteX78" fmla="*/ 2388637 w 2799184"/>
              <a:gd name="connsiteY78" fmla="*/ 634481 h 1670179"/>
              <a:gd name="connsiteX79" fmla="*/ 2407298 w 2799184"/>
              <a:gd name="connsiteY79" fmla="*/ 606490 h 1670179"/>
              <a:gd name="connsiteX80" fmla="*/ 2425960 w 2799184"/>
              <a:gd name="connsiteY80" fmla="*/ 587828 h 1670179"/>
              <a:gd name="connsiteX81" fmla="*/ 2463282 w 2799184"/>
              <a:gd name="connsiteY81" fmla="*/ 531845 h 1670179"/>
              <a:gd name="connsiteX82" fmla="*/ 2509935 w 2799184"/>
              <a:gd name="connsiteY82" fmla="*/ 485192 h 1670179"/>
              <a:gd name="connsiteX83" fmla="*/ 2528596 w 2799184"/>
              <a:gd name="connsiteY83" fmla="*/ 466530 h 1670179"/>
              <a:gd name="connsiteX84" fmla="*/ 2547257 w 2799184"/>
              <a:gd name="connsiteY84" fmla="*/ 438539 h 1670179"/>
              <a:gd name="connsiteX85" fmla="*/ 2584580 w 2799184"/>
              <a:gd name="connsiteY85" fmla="*/ 391885 h 1670179"/>
              <a:gd name="connsiteX86" fmla="*/ 2593911 w 2799184"/>
              <a:gd name="connsiteY86" fmla="*/ 363894 h 1670179"/>
              <a:gd name="connsiteX87" fmla="*/ 2640564 w 2799184"/>
              <a:gd name="connsiteY87" fmla="*/ 317241 h 1670179"/>
              <a:gd name="connsiteX88" fmla="*/ 2668555 w 2799184"/>
              <a:gd name="connsiteY88" fmla="*/ 270587 h 1670179"/>
              <a:gd name="connsiteX89" fmla="*/ 2677886 w 2799184"/>
              <a:gd name="connsiteY89" fmla="*/ 242596 h 1670179"/>
              <a:gd name="connsiteX90" fmla="*/ 2696547 w 2799184"/>
              <a:gd name="connsiteY90" fmla="*/ 214604 h 1670179"/>
              <a:gd name="connsiteX91" fmla="*/ 2715209 w 2799184"/>
              <a:gd name="connsiteY91" fmla="*/ 158620 h 1670179"/>
              <a:gd name="connsiteX92" fmla="*/ 2724539 w 2799184"/>
              <a:gd name="connsiteY92" fmla="*/ 139959 h 167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99184" h="1670179">
                <a:moveTo>
                  <a:pt x="2799184" y="0"/>
                </a:moveTo>
                <a:lnTo>
                  <a:pt x="2341984" y="9330"/>
                </a:lnTo>
                <a:cubicBezTo>
                  <a:pt x="2292147" y="10863"/>
                  <a:pt x="2242513" y="16627"/>
                  <a:pt x="2192694" y="18661"/>
                </a:cubicBezTo>
                <a:cubicBezTo>
                  <a:pt x="2090096" y="22849"/>
                  <a:pt x="1987421" y="24882"/>
                  <a:pt x="1884784" y="27992"/>
                </a:cubicBezTo>
                <a:cubicBezTo>
                  <a:pt x="1847823" y="37232"/>
                  <a:pt x="1802474" y="49827"/>
                  <a:pt x="1763486" y="55983"/>
                </a:cubicBezTo>
                <a:cubicBezTo>
                  <a:pt x="1720039" y="62843"/>
                  <a:pt x="1676400" y="68425"/>
                  <a:pt x="1632857" y="74645"/>
                </a:cubicBezTo>
                <a:cubicBezTo>
                  <a:pt x="1611086" y="77755"/>
                  <a:pt x="1589479" y="82408"/>
                  <a:pt x="1567543" y="83975"/>
                </a:cubicBezTo>
                <a:lnTo>
                  <a:pt x="1436915" y="93306"/>
                </a:lnTo>
                <a:cubicBezTo>
                  <a:pt x="1415143" y="99526"/>
                  <a:pt x="1393843" y="107730"/>
                  <a:pt x="1371600" y="111967"/>
                </a:cubicBezTo>
                <a:cubicBezTo>
                  <a:pt x="1328392" y="120197"/>
                  <a:pt x="1240972" y="130628"/>
                  <a:pt x="1240972" y="130628"/>
                </a:cubicBezTo>
                <a:cubicBezTo>
                  <a:pt x="1219200" y="136849"/>
                  <a:pt x="1197814" y="144625"/>
                  <a:pt x="1175657" y="149290"/>
                </a:cubicBezTo>
                <a:cubicBezTo>
                  <a:pt x="1138631" y="157085"/>
                  <a:pt x="1100397" y="158774"/>
                  <a:pt x="1063690" y="167951"/>
                </a:cubicBezTo>
                <a:cubicBezTo>
                  <a:pt x="1050196" y="171324"/>
                  <a:pt x="1039563" y="182214"/>
                  <a:pt x="1026368" y="186612"/>
                </a:cubicBezTo>
                <a:cubicBezTo>
                  <a:pt x="1002037" y="194722"/>
                  <a:pt x="951723" y="205273"/>
                  <a:pt x="951723" y="205273"/>
                </a:cubicBezTo>
                <a:cubicBezTo>
                  <a:pt x="865608" y="248331"/>
                  <a:pt x="904066" y="235850"/>
                  <a:pt x="839755" y="251926"/>
                </a:cubicBezTo>
                <a:cubicBezTo>
                  <a:pt x="827314" y="258146"/>
                  <a:pt x="815143" y="264938"/>
                  <a:pt x="802433" y="270587"/>
                </a:cubicBezTo>
                <a:cubicBezTo>
                  <a:pt x="763473" y="287903"/>
                  <a:pt x="741185" y="294114"/>
                  <a:pt x="699796" y="307910"/>
                </a:cubicBezTo>
                <a:cubicBezTo>
                  <a:pt x="690465" y="311020"/>
                  <a:pt x="681448" y="315312"/>
                  <a:pt x="671804" y="317241"/>
                </a:cubicBezTo>
                <a:cubicBezTo>
                  <a:pt x="644413" y="322719"/>
                  <a:pt x="622269" y="325141"/>
                  <a:pt x="597160" y="335902"/>
                </a:cubicBezTo>
                <a:cubicBezTo>
                  <a:pt x="540763" y="360073"/>
                  <a:pt x="578702" y="346449"/>
                  <a:pt x="531845" y="373224"/>
                </a:cubicBezTo>
                <a:cubicBezTo>
                  <a:pt x="519769" y="380125"/>
                  <a:pt x="506318" y="384513"/>
                  <a:pt x="494523" y="391885"/>
                </a:cubicBezTo>
                <a:cubicBezTo>
                  <a:pt x="481336" y="400127"/>
                  <a:pt x="470387" y="411635"/>
                  <a:pt x="457200" y="419877"/>
                </a:cubicBezTo>
                <a:cubicBezTo>
                  <a:pt x="445405" y="427249"/>
                  <a:pt x="431451" y="430823"/>
                  <a:pt x="419878" y="438539"/>
                </a:cubicBezTo>
                <a:cubicBezTo>
                  <a:pt x="316364" y="507549"/>
                  <a:pt x="423166" y="450891"/>
                  <a:pt x="335902" y="494522"/>
                </a:cubicBezTo>
                <a:cubicBezTo>
                  <a:pt x="326572" y="503853"/>
                  <a:pt x="318048" y="514067"/>
                  <a:pt x="307911" y="522514"/>
                </a:cubicBezTo>
                <a:cubicBezTo>
                  <a:pt x="299296" y="529693"/>
                  <a:pt x="289044" y="534657"/>
                  <a:pt x="279919" y="541175"/>
                </a:cubicBezTo>
                <a:cubicBezTo>
                  <a:pt x="251346" y="561584"/>
                  <a:pt x="237210" y="571323"/>
                  <a:pt x="214604" y="597159"/>
                </a:cubicBezTo>
                <a:cubicBezTo>
                  <a:pt x="178668" y="638229"/>
                  <a:pt x="170989" y="653253"/>
                  <a:pt x="139960" y="699796"/>
                </a:cubicBezTo>
                <a:cubicBezTo>
                  <a:pt x="125148" y="722013"/>
                  <a:pt x="104570" y="751913"/>
                  <a:pt x="93306" y="774441"/>
                </a:cubicBezTo>
                <a:cubicBezTo>
                  <a:pt x="85816" y="789422"/>
                  <a:pt x="80865" y="805543"/>
                  <a:pt x="74645" y="821094"/>
                </a:cubicBezTo>
                <a:cubicBezTo>
                  <a:pt x="67819" y="855228"/>
                  <a:pt x="62440" y="892155"/>
                  <a:pt x="46653" y="923730"/>
                </a:cubicBezTo>
                <a:lnTo>
                  <a:pt x="27992" y="961053"/>
                </a:lnTo>
                <a:cubicBezTo>
                  <a:pt x="4934" y="1076352"/>
                  <a:pt x="33220" y="932304"/>
                  <a:pt x="9331" y="1063690"/>
                </a:cubicBezTo>
                <a:cubicBezTo>
                  <a:pt x="6494" y="1079293"/>
                  <a:pt x="3110" y="1094792"/>
                  <a:pt x="0" y="1110343"/>
                </a:cubicBezTo>
                <a:cubicBezTo>
                  <a:pt x="3110" y="1172547"/>
                  <a:pt x="1910" y="1235117"/>
                  <a:pt x="9331" y="1296955"/>
                </a:cubicBezTo>
                <a:cubicBezTo>
                  <a:pt x="11742" y="1317050"/>
                  <a:pt x="38286" y="1361407"/>
                  <a:pt x="46653" y="1380930"/>
                </a:cubicBezTo>
                <a:cubicBezTo>
                  <a:pt x="69211" y="1433566"/>
                  <a:pt x="41640" y="1383111"/>
                  <a:pt x="65315" y="1446245"/>
                </a:cubicBezTo>
                <a:cubicBezTo>
                  <a:pt x="70794" y="1460857"/>
                  <a:pt x="90931" y="1498390"/>
                  <a:pt x="102637" y="1511559"/>
                </a:cubicBezTo>
                <a:cubicBezTo>
                  <a:pt x="120170" y="1531284"/>
                  <a:pt x="133584" y="1559198"/>
                  <a:pt x="158621" y="1567543"/>
                </a:cubicBezTo>
                <a:cubicBezTo>
                  <a:pt x="167952" y="1570653"/>
                  <a:pt x="177573" y="1572999"/>
                  <a:pt x="186613" y="1576873"/>
                </a:cubicBezTo>
                <a:cubicBezTo>
                  <a:pt x="199398" y="1582352"/>
                  <a:pt x="210912" y="1590650"/>
                  <a:pt x="223935" y="1595534"/>
                </a:cubicBezTo>
                <a:cubicBezTo>
                  <a:pt x="235942" y="1600037"/>
                  <a:pt x="248816" y="1601755"/>
                  <a:pt x="261257" y="1604865"/>
                </a:cubicBezTo>
                <a:cubicBezTo>
                  <a:pt x="270588" y="1611085"/>
                  <a:pt x="278898" y="1619213"/>
                  <a:pt x="289249" y="1623526"/>
                </a:cubicBezTo>
                <a:cubicBezTo>
                  <a:pt x="336410" y="1643176"/>
                  <a:pt x="379233" y="1655851"/>
                  <a:pt x="429209" y="1660849"/>
                </a:cubicBezTo>
                <a:cubicBezTo>
                  <a:pt x="472646" y="1665193"/>
                  <a:pt x="516294" y="1667069"/>
                  <a:pt x="559837" y="1670179"/>
                </a:cubicBezTo>
                <a:cubicBezTo>
                  <a:pt x="634482" y="1667069"/>
                  <a:pt x="709433" y="1668283"/>
                  <a:pt x="783772" y="1660849"/>
                </a:cubicBezTo>
                <a:cubicBezTo>
                  <a:pt x="803345" y="1658892"/>
                  <a:pt x="821094" y="1648407"/>
                  <a:pt x="839755" y="1642187"/>
                </a:cubicBezTo>
                <a:cubicBezTo>
                  <a:pt x="849086" y="1639077"/>
                  <a:pt x="857988" y="1634077"/>
                  <a:pt x="867747" y="1632857"/>
                </a:cubicBezTo>
                <a:cubicBezTo>
                  <a:pt x="917036" y="1626696"/>
                  <a:pt x="937540" y="1627173"/>
                  <a:pt x="979715" y="1614196"/>
                </a:cubicBezTo>
                <a:cubicBezTo>
                  <a:pt x="1007916" y="1605519"/>
                  <a:pt x="1035698" y="1595535"/>
                  <a:pt x="1063690" y="1586204"/>
                </a:cubicBezTo>
                <a:lnTo>
                  <a:pt x="1119674" y="1567543"/>
                </a:lnTo>
                <a:cubicBezTo>
                  <a:pt x="1138335" y="1561323"/>
                  <a:pt x="1156254" y="1552115"/>
                  <a:pt x="1175657" y="1548881"/>
                </a:cubicBezTo>
                <a:lnTo>
                  <a:pt x="1231641" y="1539551"/>
                </a:lnTo>
                <a:cubicBezTo>
                  <a:pt x="1295178" y="1518371"/>
                  <a:pt x="1217030" y="1545030"/>
                  <a:pt x="1306286" y="1511559"/>
                </a:cubicBezTo>
                <a:cubicBezTo>
                  <a:pt x="1315495" y="1508106"/>
                  <a:pt x="1325069" y="1505681"/>
                  <a:pt x="1334278" y="1502228"/>
                </a:cubicBezTo>
                <a:cubicBezTo>
                  <a:pt x="1349960" y="1496347"/>
                  <a:pt x="1365190" y="1489291"/>
                  <a:pt x="1380931" y="1483567"/>
                </a:cubicBezTo>
                <a:cubicBezTo>
                  <a:pt x="1399417" y="1476845"/>
                  <a:pt x="1417832" y="1469677"/>
                  <a:pt x="1436915" y="1464906"/>
                </a:cubicBezTo>
                <a:cubicBezTo>
                  <a:pt x="1449356" y="1461796"/>
                  <a:pt x="1462230" y="1460078"/>
                  <a:pt x="1474237" y="1455575"/>
                </a:cubicBezTo>
                <a:cubicBezTo>
                  <a:pt x="1487261" y="1450691"/>
                  <a:pt x="1499483" y="1443815"/>
                  <a:pt x="1511560" y="1436914"/>
                </a:cubicBezTo>
                <a:cubicBezTo>
                  <a:pt x="1575478" y="1400390"/>
                  <a:pt x="1509179" y="1436368"/>
                  <a:pt x="1558213" y="1399592"/>
                </a:cubicBezTo>
                <a:cubicBezTo>
                  <a:pt x="1576155" y="1386135"/>
                  <a:pt x="1594136" y="1372299"/>
                  <a:pt x="1614196" y="1362269"/>
                </a:cubicBezTo>
                <a:cubicBezTo>
                  <a:pt x="1639078" y="1349828"/>
                  <a:pt x="1666586" y="1341638"/>
                  <a:pt x="1688841" y="1324947"/>
                </a:cubicBezTo>
                <a:cubicBezTo>
                  <a:pt x="1734032" y="1291054"/>
                  <a:pt x="1711411" y="1301873"/>
                  <a:pt x="1754155" y="1287624"/>
                </a:cubicBezTo>
                <a:cubicBezTo>
                  <a:pt x="1766596" y="1278293"/>
                  <a:pt x="1778823" y="1268671"/>
                  <a:pt x="1791478" y="1259632"/>
                </a:cubicBezTo>
                <a:cubicBezTo>
                  <a:pt x="1800603" y="1253114"/>
                  <a:pt x="1810855" y="1248150"/>
                  <a:pt x="1819470" y="1240971"/>
                </a:cubicBezTo>
                <a:cubicBezTo>
                  <a:pt x="1829607" y="1232523"/>
                  <a:pt x="1837325" y="1221427"/>
                  <a:pt x="1847462" y="1212979"/>
                </a:cubicBezTo>
                <a:cubicBezTo>
                  <a:pt x="1856077" y="1205800"/>
                  <a:pt x="1866838" y="1201497"/>
                  <a:pt x="1875453" y="1194318"/>
                </a:cubicBezTo>
                <a:cubicBezTo>
                  <a:pt x="1885590" y="1185870"/>
                  <a:pt x="1893308" y="1174774"/>
                  <a:pt x="1903445" y="1166326"/>
                </a:cubicBezTo>
                <a:cubicBezTo>
                  <a:pt x="1912060" y="1159147"/>
                  <a:pt x="1922998" y="1155049"/>
                  <a:pt x="1931437" y="1147665"/>
                </a:cubicBezTo>
                <a:cubicBezTo>
                  <a:pt x="1947988" y="1133183"/>
                  <a:pt x="1961539" y="1115494"/>
                  <a:pt x="1978090" y="1101012"/>
                </a:cubicBezTo>
                <a:cubicBezTo>
                  <a:pt x="1986529" y="1093628"/>
                  <a:pt x="1997701" y="1089801"/>
                  <a:pt x="2006082" y="1082351"/>
                </a:cubicBezTo>
                <a:cubicBezTo>
                  <a:pt x="2025807" y="1064818"/>
                  <a:pt x="2043405" y="1045028"/>
                  <a:pt x="2062066" y="1026367"/>
                </a:cubicBezTo>
                <a:lnTo>
                  <a:pt x="2118049" y="970383"/>
                </a:lnTo>
                <a:lnTo>
                  <a:pt x="2211355" y="877077"/>
                </a:lnTo>
                <a:lnTo>
                  <a:pt x="2239347" y="849085"/>
                </a:lnTo>
                <a:cubicBezTo>
                  <a:pt x="2248678" y="839755"/>
                  <a:pt x="2260020" y="832073"/>
                  <a:pt x="2267339" y="821094"/>
                </a:cubicBezTo>
                <a:cubicBezTo>
                  <a:pt x="2283514" y="796831"/>
                  <a:pt x="2329147" y="728974"/>
                  <a:pt x="2332653" y="718457"/>
                </a:cubicBezTo>
                <a:cubicBezTo>
                  <a:pt x="2345314" y="680475"/>
                  <a:pt x="2338593" y="690803"/>
                  <a:pt x="2369976" y="653143"/>
                </a:cubicBezTo>
                <a:cubicBezTo>
                  <a:pt x="2375608" y="646385"/>
                  <a:pt x="2383142" y="641350"/>
                  <a:pt x="2388637" y="634481"/>
                </a:cubicBezTo>
                <a:cubicBezTo>
                  <a:pt x="2395642" y="625725"/>
                  <a:pt x="2400293" y="615246"/>
                  <a:pt x="2407298" y="606490"/>
                </a:cubicBezTo>
                <a:cubicBezTo>
                  <a:pt x="2412794" y="599620"/>
                  <a:pt x="2420682" y="594866"/>
                  <a:pt x="2425960" y="587828"/>
                </a:cubicBezTo>
                <a:cubicBezTo>
                  <a:pt x="2439417" y="569886"/>
                  <a:pt x="2447423" y="547704"/>
                  <a:pt x="2463282" y="531845"/>
                </a:cubicBezTo>
                <a:lnTo>
                  <a:pt x="2509935" y="485192"/>
                </a:lnTo>
                <a:cubicBezTo>
                  <a:pt x="2516155" y="478971"/>
                  <a:pt x="2523716" y="473850"/>
                  <a:pt x="2528596" y="466530"/>
                </a:cubicBezTo>
                <a:cubicBezTo>
                  <a:pt x="2534816" y="457200"/>
                  <a:pt x="2540252" y="447295"/>
                  <a:pt x="2547257" y="438539"/>
                </a:cubicBezTo>
                <a:cubicBezTo>
                  <a:pt x="2570401" y="409609"/>
                  <a:pt x="2565433" y="430178"/>
                  <a:pt x="2584580" y="391885"/>
                </a:cubicBezTo>
                <a:cubicBezTo>
                  <a:pt x="2588978" y="383088"/>
                  <a:pt x="2588010" y="371762"/>
                  <a:pt x="2593911" y="363894"/>
                </a:cubicBezTo>
                <a:cubicBezTo>
                  <a:pt x="2607107" y="346300"/>
                  <a:pt x="2640564" y="317241"/>
                  <a:pt x="2640564" y="317241"/>
                </a:cubicBezTo>
                <a:cubicBezTo>
                  <a:pt x="2666991" y="237954"/>
                  <a:pt x="2630135" y="334619"/>
                  <a:pt x="2668555" y="270587"/>
                </a:cubicBezTo>
                <a:cubicBezTo>
                  <a:pt x="2673615" y="262153"/>
                  <a:pt x="2673488" y="251393"/>
                  <a:pt x="2677886" y="242596"/>
                </a:cubicBezTo>
                <a:cubicBezTo>
                  <a:pt x="2682901" y="232566"/>
                  <a:pt x="2691993" y="224851"/>
                  <a:pt x="2696547" y="214604"/>
                </a:cubicBezTo>
                <a:cubicBezTo>
                  <a:pt x="2704536" y="196629"/>
                  <a:pt x="2706412" y="176214"/>
                  <a:pt x="2715209" y="158620"/>
                </a:cubicBezTo>
                <a:lnTo>
                  <a:pt x="2724539" y="139959"/>
                </a:lnTo>
              </a:path>
            </a:pathLst>
          </a:cu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Freeform: Shape 4">
            <a:extLst>
              <a:ext uri="{FF2B5EF4-FFF2-40B4-BE49-F238E27FC236}">
                <a16:creationId xmlns:a16="http://schemas.microsoft.com/office/drawing/2014/main" id="{287E33FD-A0C8-4241-8D80-96D9F0336078}"/>
              </a:ext>
            </a:extLst>
          </p:cNvPr>
          <p:cNvSpPr/>
          <p:nvPr/>
        </p:nvSpPr>
        <p:spPr>
          <a:xfrm>
            <a:off x="3908762" y="5290457"/>
            <a:ext cx="1549646" cy="877078"/>
          </a:xfrm>
          <a:custGeom>
            <a:avLst/>
            <a:gdLst>
              <a:gd name="connsiteX0" fmla="*/ 1549646 w 1549646"/>
              <a:gd name="connsiteY0" fmla="*/ 307910 h 877078"/>
              <a:gd name="connsiteX1" fmla="*/ 1167091 w 1549646"/>
              <a:gd name="connsiteY1" fmla="*/ 307910 h 877078"/>
              <a:gd name="connsiteX2" fmla="*/ 1129769 w 1549646"/>
              <a:gd name="connsiteY2" fmla="*/ 298580 h 877078"/>
              <a:gd name="connsiteX3" fmla="*/ 1101777 w 1549646"/>
              <a:gd name="connsiteY3" fmla="*/ 279919 h 877078"/>
              <a:gd name="connsiteX4" fmla="*/ 1073785 w 1549646"/>
              <a:gd name="connsiteY4" fmla="*/ 270588 h 877078"/>
              <a:gd name="connsiteX5" fmla="*/ 989809 w 1549646"/>
              <a:gd name="connsiteY5" fmla="*/ 223935 h 877078"/>
              <a:gd name="connsiteX6" fmla="*/ 961818 w 1549646"/>
              <a:gd name="connsiteY6" fmla="*/ 205274 h 877078"/>
              <a:gd name="connsiteX7" fmla="*/ 943156 w 1549646"/>
              <a:gd name="connsiteY7" fmla="*/ 177282 h 877078"/>
              <a:gd name="connsiteX8" fmla="*/ 849850 w 1549646"/>
              <a:gd name="connsiteY8" fmla="*/ 121298 h 877078"/>
              <a:gd name="connsiteX9" fmla="*/ 784536 w 1549646"/>
              <a:gd name="connsiteY9" fmla="*/ 83976 h 877078"/>
              <a:gd name="connsiteX10" fmla="*/ 737883 w 1549646"/>
              <a:gd name="connsiteY10" fmla="*/ 55984 h 877078"/>
              <a:gd name="connsiteX11" fmla="*/ 644577 w 1549646"/>
              <a:gd name="connsiteY11" fmla="*/ 18661 h 877078"/>
              <a:gd name="connsiteX12" fmla="*/ 569932 w 1549646"/>
              <a:gd name="connsiteY12" fmla="*/ 0 h 877078"/>
              <a:gd name="connsiteX13" fmla="*/ 457965 w 1549646"/>
              <a:gd name="connsiteY13" fmla="*/ 9331 h 877078"/>
              <a:gd name="connsiteX14" fmla="*/ 420642 w 1549646"/>
              <a:gd name="connsiteY14" fmla="*/ 18661 h 877078"/>
              <a:gd name="connsiteX15" fmla="*/ 364658 w 1549646"/>
              <a:gd name="connsiteY15" fmla="*/ 55984 h 877078"/>
              <a:gd name="connsiteX16" fmla="*/ 336667 w 1549646"/>
              <a:gd name="connsiteY16" fmla="*/ 74645 h 877078"/>
              <a:gd name="connsiteX17" fmla="*/ 318005 w 1549646"/>
              <a:gd name="connsiteY17" fmla="*/ 93306 h 877078"/>
              <a:gd name="connsiteX18" fmla="*/ 290014 w 1549646"/>
              <a:gd name="connsiteY18" fmla="*/ 111967 h 877078"/>
              <a:gd name="connsiteX19" fmla="*/ 215369 w 1549646"/>
              <a:gd name="connsiteY19" fmla="*/ 186612 h 877078"/>
              <a:gd name="connsiteX20" fmla="*/ 196707 w 1549646"/>
              <a:gd name="connsiteY20" fmla="*/ 205274 h 877078"/>
              <a:gd name="connsiteX21" fmla="*/ 150054 w 1549646"/>
              <a:gd name="connsiteY21" fmla="*/ 242596 h 877078"/>
              <a:gd name="connsiteX22" fmla="*/ 103401 w 1549646"/>
              <a:gd name="connsiteY22" fmla="*/ 279919 h 877078"/>
              <a:gd name="connsiteX23" fmla="*/ 94071 w 1549646"/>
              <a:gd name="connsiteY23" fmla="*/ 307910 h 877078"/>
              <a:gd name="connsiteX24" fmla="*/ 66079 w 1549646"/>
              <a:gd name="connsiteY24" fmla="*/ 326572 h 877078"/>
              <a:gd name="connsiteX25" fmla="*/ 38087 w 1549646"/>
              <a:gd name="connsiteY25" fmla="*/ 354563 h 877078"/>
              <a:gd name="connsiteX26" fmla="*/ 10095 w 1549646"/>
              <a:gd name="connsiteY26" fmla="*/ 410547 h 877078"/>
              <a:gd name="connsiteX27" fmla="*/ 10095 w 1549646"/>
              <a:gd name="connsiteY27" fmla="*/ 550506 h 877078"/>
              <a:gd name="connsiteX28" fmla="*/ 28756 w 1549646"/>
              <a:gd name="connsiteY28" fmla="*/ 606490 h 877078"/>
              <a:gd name="connsiteX29" fmla="*/ 47418 w 1549646"/>
              <a:gd name="connsiteY29" fmla="*/ 625151 h 877078"/>
              <a:gd name="connsiteX30" fmla="*/ 75409 w 1549646"/>
              <a:gd name="connsiteY30" fmla="*/ 681135 h 877078"/>
              <a:gd name="connsiteX31" fmla="*/ 94071 w 1549646"/>
              <a:gd name="connsiteY31" fmla="*/ 699796 h 877078"/>
              <a:gd name="connsiteX32" fmla="*/ 131393 w 1549646"/>
              <a:gd name="connsiteY32" fmla="*/ 755780 h 877078"/>
              <a:gd name="connsiteX33" fmla="*/ 243360 w 1549646"/>
              <a:gd name="connsiteY33" fmla="*/ 849086 h 877078"/>
              <a:gd name="connsiteX34" fmla="*/ 345997 w 1549646"/>
              <a:gd name="connsiteY34" fmla="*/ 877078 h 877078"/>
              <a:gd name="connsiteX35" fmla="*/ 476626 w 1549646"/>
              <a:gd name="connsiteY35" fmla="*/ 867747 h 877078"/>
              <a:gd name="connsiteX36" fmla="*/ 551271 w 1549646"/>
              <a:gd name="connsiteY36" fmla="*/ 849086 h 877078"/>
              <a:gd name="connsiteX37" fmla="*/ 644577 w 1549646"/>
              <a:gd name="connsiteY37" fmla="*/ 839755 h 877078"/>
              <a:gd name="connsiteX38" fmla="*/ 803197 w 1549646"/>
              <a:gd name="connsiteY38" fmla="*/ 821094 h 877078"/>
              <a:gd name="connsiteX39" fmla="*/ 905834 w 1549646"/>
              <a:gd name="connsiteY39" fmla="*/ 811763 h 877078"/>
              <a:gd name="connsiteX40" fmla="*/ 999140 w 1549646"/>
              <a:gd name="connsiteY40" fmla="*/ 783772 h 877078"/>
              <a:gd name="connsiteX41" fmla="*/ 1027132 w 1549646"/>
              <a:gd name="connsiteY41" fmla="*/ 774441 h 877078"/>
              <a:gd name="connsiteX42" fmla="*/ 1055124 w 1549646"/>
              <a:gd name="connsiteY42" fmla="*/ 746449 h 877078"/>
              <a:gd name="connsiteX43" fmla="*/ 1083116 w 1549646"/>
              <a:gd name="connsiteY43" fmla="*/ 737119 h 877078"/>
              <a:gd name="connsiteX44" fmla="*/ 1129769 w 1549646"/>
              <a:gd name="connsiteY44" fmla="*/ 690465 h 877078"/>
              <a:gd name="connsiteX45" fmla="*/ 1157760 w 1549646"/>
              <a:gd name="connsiteY45" fmla="*/ 662474 h 877078"/>
              <a:gd name="connsiteX46" fmla="*/ 1176422 w 1549646"/>
              <a:gd name="connsiteY46" fmla="*/ 643812 h 877078"/>
              <a:gd name="connsiteX47" fmla="*/ 1232405 w 1549646"/>
              <a:gd name="connsiteY47" fmla="*/ 606490 h 877078"/>
              <a:gd name="connsiteX48" fmla="*/ 1260397 w 1549646"/>
              <a:gd name="connsiteY48" fmla="*/ 587829 h 877078"/>
              <a:gd name="connsiteX49" fmla="*/ 1279058 w 1549646"/>
              <a:gd name="connsiteY49" fmla="*/ 569167 h 877078"/>
              <a:gd name="connsiteX50" fmla="*/ 1353703 w 1549646"/>
              <a:gd name="connsiteY50" fmla="*/ 550506 h 877078"/>
              <a:gd name="connsiteX51" fmla="*/ 1381695 w 1549646"/>
              <a:gd name="connsiteY51" fmla="*/ 541176 h 877078"/>
              <a:gd name="connsiteX52" fmla="*/ 1447009 w 1549646"/>
              <a:gd name="connsiteY52" fmla="*/ 541176 h 877078"/>
              <a:gd name="connsiteX53" fmla="*/ 1437679 w 1549646"/>
              <a:gd name="connsiteY53" fmla="*/ 475861 h 877078"/>
              <a:gd name="connsiteX54" fmla="*/ 1428348 w 1549646"/>
              <a:gd name="connsiteY54" fmla="*/ 447870 h 877078"/>
              <a:gd name="connsiteX55" fmla="*/ 1400356 w 1549646"/>
              <a:gd name="connsiteY55" fmla="*/ 429208 h 877078"/>
              <a:gd name="connsiteX56" fmla="*/ 1363034 w 1549646"/>
              <a:gd name="connsiteY56" fmla="*/ 373225 h 877078"/>
              <a:gd name="connsiteX57" fmla="*/ 1344373 w 1549646"/>
              <a:gd name="connsiteY57" fmla="*/ 354563 h 877078"/>
              <a:gd name="connsiteX58" fmla="*/ 1325711 w 1549646"/>
              <a:gd name="connsiteY58" fmla="*/ 326572 h 877078"/>
              <a:gd name="connsiteX59" fmla="*/ 1307050 w 1549646"/>
              <a:gd name="connsiteY59" fmla="*/ 307910 h 877078"/>
              <a:gd name="connsiteX60" fmla="*/ 1269728 w 1549646"/>
              <a:gd name="connsiteY60" fmla="*/ 251927 h 877078"/>
              <a:gd name="connsiteX61" fmla="*/ 1251067 w 1549646"/>
              <a:gd name="connsiteY61" fmla="*/ 233265 h 877078"/>
              <a:gd name="connsiteX62" fmla="*/ 1223075 w 1549646"/>
              <a:gd name="connsiteY62" fmla="*/ 223935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49646" h="877078">
                <a:moveTo>
                  <a:pt x="1549646" y="307910"/>
                </a:moveTo>
                <a:cubicBezTo>
                  <a:pt x="1362650" y="319598"/>
                  <a:pt x="1387811" y="323132"/>
                  <a:pt x="1167091" y="307910"/>
                </a:cubicBezTo>
                <a:cubicBezTo>
                  <a:pt x="1154298" y="307028"/>
                  <a:pt x="1142210" y="301690"/>
                  <a:pt x="1129769" y="298580"/>
                </a:cubicBezTo>
                <a:cubicBezTo>
                  <a:pt x="1120438" y="292360"/>
                  <a:pt x="1111807" y="284934"/>
                  <a:pt x="1101777" y="279919"/>
                </a:cubicBezTo>
                <a:cubicBezTo>
                  <a:pt x="1092980" y="275520"/>
                  <a:pt x="1082383" y="275365"/>
                  <a:pt x="1073785" y="270588"/>
                </a:cubicBezTo>
                <a:cubicBezTo>
                  <a:pt x="977539" y="217117"/>
                  <a:pt x="1053146" y="245046"/>
                  <a:pt x="989809" y="223935"/>
                </a:cubicBezTo>
                <a:cubicBezTo>
                  <a:pt x="980479" y="217715"/>
                  <a:pt x="969747" y="213203"/>
                  <a:pt x="961818" y="205274"/>
                </a:cubicBezTo>
                <a:cubicBezTo>
                  <a:pt x="953888" y="197344"/>
                  <a:pt x="951596" y="184667"/>
                  <a:pt x="943156" y="177282"/>
                </a:cubicBezTo>
                <a:cubicBezTo>
                  <a:pt x="900187" y="139684"/>
                  <a:pt x="891985" y="145374"/>
                  <a:pt x="849850" y="121298"/>
                </a:cubicBezTo>
                <a:cubicBezTo>
                  <a:pt x="757521" y="68540"/>
                  <a:pt x="897333" y="140374"/>
                  <a:pt x="784536" y="83976"/>
                </a:cubicBezTo>
                <a:cubicBezTo>
                  <a:pt x="753504" y="52942"/>
                  <a:pt x="780277" y="74152"/>
                  <a:pt x="737883" y="55984"/>
                </a:cubicBezTo>
                <a:cubicBezTo>
                  <a:pt x="694345" y="37326"/>
                  <a:pt x="697663" y="29277"/>
                  <a:pt x="644577" y="18661"/>
                </a:cubicBezTo>
                <a:cubicBezTo>
                  <a:pt x="588280" y="7402"/>
                  <a:pt x="612969" y="14346"/>
                  <a:pt x="569932" y="0"/>
                </a:cubicBezTo>
                <a:cubicBezTo>
                  <a:pt x="532610" y="3110"/>
                  <a:pt x="495128" y="4686"/>
                  <a:pt x="457965" y="9331"/>
                </a:cubicBezTo>
                <a:cubicBezTo>
                  <a:pt x="445240" y="10922"/>
                  <a:pt x="432112" y="12926"/>
                  <a:pt x="420642" y="18661"/>
                </a:cubicBezTo>
                <a:cubicBezTo>
                  <a:pt x="400582" y="28691"/>
                  <a:pt x="383319" y="43543"/>
                  <a:pt x="364658" y="55984"/>
                </a:cubicBezTo>
                <a:cubicBezTo>
                  <a:pt x="355328" y="62204"/>
                  <a:pt x="344597" y="66716"/>
                  <a:pt x="336667" y="74645"/>
                </a:cubicBezTo>
                <a:cubicBezTo>
                  <a:pt x="330446" y="80865"/>
                  <a:pt x="324874" y="87811"/>
                  <a:pt x="318005" y="93306"/>
                </a:cubicBezTo>
                <a:cubicBezTo>
                  <a:pt x="309249" y="100311"/>
                  <a:pt x="298453" y="104583"/>
                  <a:pt x="290014" y="111967"/>
                </a:cubicBezTo>
                <a:lnTo>
                  <a:pt x="215369" y="186612"/>
                </a:lnTo>
                <a:cubicBezTo>
                  <a:pt x="209148" y="192833"/>
                  <a:pt x="204027" y="200394"/>
                  <a:pt x="196707" y="205274"/>
                </a:cubicBezTo>
                <a:cubicBezTo>
                  <a:pt x="110545" y="262717"/>
                  <a:pt x="216538" y="189410"/>
                  <a:pt x="150054" y="242596"/>
                </a:cubicBezTo>
                <a:cubicBezTo>
                  <a:pt x="91213" y="289667"/>
                  <a:pt x="148449" y="234868"/>
                  <a:pt x="103401" y="279919"/>
                </a:cubicBezTo>
                <a:cubicBezTo>
                  <a:pt x="100291" y="289249"/>
                  <a:pt x="100215" y="300230"/>
                  <a:pt x="94071" y="307910"/>
                </a:cubicBezTo>
                <a:cubicBezTo>
                  <a:pt x="87066" y="316667"/>
                  <a:pt x="74694" y="319393"/>
                  <a:pt x="66079" y="326572"/>
                </a:cubicBezTo>
                <a:cubicBezTo>
                  <a:pt x="55942" y="335019"/>
                  <a:pt x="46534" y="344426"/>
                  <a:pt x="38087" y="354563"/>
                </a:cubicBezTo>
                <a:cubicBezTo>
                  <a:pt x="17991" y="378678"/>
                  <a:pt x="19446" y="382494"/>
                  <a:pt x="10095" y="410547"/>
                </a:cubicBezTo>
                <a:cubicBezTo>
                  <a:pt x="-1075" y="477574"/>
                  <a:pt x="-5477" y="472645"/>
                  <a:pt x="10095" y="550506"/>
                </a:cubicBezTo>
                <a:cubicBezTo>
                  <a:pt x="13953" y="569795"/>
                  <a:pt x="14846" y="592581"/>
                  <a:pt x="28756" y="606490"/>
                </a:cubicBezTo>
                <a:lnTo>
                  <a:pt x="47418" y="625151"/>
                </a:lnTo>
                <a:cubicBezTo>
                  <a:pt x="57272" y="654716"/>
                  <a:pt x="54738" y="655296"/>
                  <a:pt x="75409" y="681135"/>
                </a:cubicBezTo>
                <a:cubicBezTo>
                  <a:pt x="80905" y="688004"/>
                  <a:pt x="88793" y="692758"/>
                  <a:pt x="94071" y="699796"/>
                </a:cubicBezTo>
                <a:cubicBezTo>
                  <a:pt x="107528" y="717738"/>
                  <a:pt x="115534" y="739921"/>
                  <a:pt x="131393" y="755780"/>
                </a:cubicBezTo>
                <a:cubicBezTo>
                  <a:pt x="157375" y="781762"/>
                  <a:pt x="204393" y="836097"/>
                  <a:pt x="243360" y="849086"/>
                </a:cubicBezTo>
                <a:cubicBezTo>
                  <a:pt x="314389" y="872762"/>
                  <a:pt x="280055" y="863889"/>
                  <a:pt x="345997" y="877078"/>
                </a:cubicBezTo>
                <a:cubicBezTo>
                  <a:pt x="389540" y="873968"/>
                  <a:pt x="433372" y="873645"/>
                  <a:pt x="476626" y="867747"/>
                </a:cubicBezTo>
                <a:cubicBezTo>
                  <a:pt x="502038" y="864282"/>
                  <a:pt x="525751" y="851638"/>
                  <a:pt x="551271" y="849086"/>
                </a:cubicBezTo>
                <a:lnTo>
                  <a:pt x="644577" y="839755"/>
                </a:lnTo>
                <a:cubicBezTo>
                  <a:pt x="778395" y="824886"/>
                  <a:pt x="659227" y="835492"/>
                  <a:pt x="803197" y="821094"/>
                </a:cubicBezTo>
                <a:lnTo>
                  <a:pt x="905834" y="811763"/>
                </a:lnTo>
                <a:cubicBezTo>
                  <a:pt x="962236" y="797663"/>
                  <a:pt x="930995" y="806487"/>
                  <a:pt x="999140" y="783772"/>
                </a:cubicBezTo>
                <a:lnTo>
                  <a:pt x="1027132" y="774441"/>
                </a:lnTo>
                <a:cubicBezTo>
                  <a:pt x="1036463" y="765110"/>
                  <a:pt x="1044145" y="753768"/>
                  <a:pt x="1055124" y="746449"/>
                </a:cubicBezTo>
                <a:cubicBezTo>
                  <a:pt x="1063308" y="740993"/>
                  <a:pt x="1075248" y="743020"/>
                  <a:pt x="1083116" y="737119"/>
                </a:cubicBezTo>
                <a:cubicBezTo>
                  <a:pt x="1100710" y="723923"/>
                  <a:pt x="1114218" y="706016"/>
                  <a:pt x="1129769" y="690465"/>
                </a:cubicBezTo>
                <a:lnTo>
                  <a:pt x="1157760" y="662474"/>
                </a:lnTo>
                <a:cubicBezTo>
                  <a:pt x="1163981" y="656253"/>
                  <a:pt x="1169102" y="648692"/>
                  <a:pt x="1176422" y="643812"/>
                </a:cubicBezTo>
                <a:lnTo>
                  <a:pt x="1232405" y="606490"/>
                </a:lnTo>
                <a:cubicBezTo>
                  <a:pt x="1241736" y="600270"/>
                  <a:pt x="1252468" y="595759"/>
                  <a:pt x="1260397" y="587829"/>
                </a:cubicBezTo>
                <a:cubicBezTo>
                  <a:pt x="1266617" y="581608"/>
                  <a:pt x="1271515" y="573693"/>
                  <a:pt x="1279058" y="569167"/>
                </a:cubicBezTo>
                <a:cubicBezTo>
                  <a:pt x="1294289" y="560029"/>
                  <a:pt x="1342243" y="553371"/>
                  <a:pt x="1353703" y="550506"/>
                </a:cubicBezTo>
                <a:cubicBezTo>
                  <a:pt x="1363245" y="548121"/>
                  <a:pt x="1372364" y="544286"/>
                  <a:pt x="1381695" y="541176"/>
                </a:cubicBezTo>
                <a:cubicBezTo>
                  <a:pt x="1383385" y="541599"/>
                  <a:pt x="1441498" y="563222"/>
                  <a:pt x="1447009" y="541176"/>
                </a:cubicBezTo>
                <a:cubicBezTo>
                  <a:pt x="1452343" y="519840"/>
                  <a:pt x="1441992" y="497427"/>
                  <a:pt x="1437679" y="475861"/>
                </a:cubicBezTo>
                <a:cubicBezTo>
                  <a:pt x="1435750" y="466217"/>
                  <a:pt x="1434492" y="455550"/>
                  <a:pt x="1428348" y="447870"/>
                </a:cubicBezTo>
                <a:cubicBezTo>
                  <a:pt x="1421342" y="439113"/>
                  <a:pt x="1409687" y="435429"/>
                  <a:pt x="1400356" y="429208"/>
                </a:cubicBezTo>
                <a:cubicBezTo>
                  <a:pt x="1387915" y="410547"/>
                  <a:pt x="1378892" y="389084"/>
                  <a:pt x="1363034" y="373225"/>
                </a:cubicBezTo>
                <a:cubicBezTo>
                  <a:pt x="1356814" y="367004"/>
                  <a:pt x="1349869" y="361432"/>
                  <a:pt x="1344373" y="354563"/>
                </a:cubicBezTo>
                <a:cubicBezTo>
                  <a:pt x="1337368" y="345806"/>
                  <a:pt x="1332716" y="335329"/>
                  <a:pt x="1325711" y="326572"/>
                </a:cubicBezTo>
                <a:cubicBezTo>
                  <a:pt x="1320215" y="319703"/>
                  <a:pt x="1312328" y="314948"/>
                  <a:pt x="1307050" y="307910"/>
                </a:cubicBezTo>
                <a:cubicBezTo>
                  <a:pt x="1293593" y="289968"/>
                  <a:pt x="1285586" y="267786"/>
                  <a:pt x="1269728" y="251927"/>
                </a:cubicBezTo>
                <a:cubicBezTo>
                  <a:pt x="1263508" y="245706"/>
                  <a:pt x="1258610" y="237791"/>
                  <a:pt x="1251067" y="233265"/>
                </a:cubicBezTo>
                <a:cubicBezTo>
                  <a:pt x="1242633" y="228205"/>
                  <a:pt x="1223075" y="223935"/>
                  <a:pt x="1223075" y="223935"/>
                </a:cubicBezTo>
              </a:path>
            </a:pathLst>
          </a:custGeom>
          <a:ln w="571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32585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7A955E-26F1-42E2-9723-557FC36159FE}"/>
              </a:ext>
            </a:extLst>
          </p:cNvPr>
          <p:cNvPicPr>
            <a:picLocks noChangeAspect="1"/>
          </p:cNvPicPr>
          <p:nvPr/>
        </p:nvPicPr>
        <p:blipFill>
          <a:blip r:embed="rId2"/>
          <a:stretch>
            <a:fillRect/>
          </a:stretch>
        </p:blipFill>
        <p:spPr>
          <a:xfrm>
            <a:off x="913951" y="22565"/>
            <a:ext cx="10364098" cy="6812870"/>
          </a:xfrm>
          <a:prstGeom prst="rect">
            <a:avLst/>
          </a:prstGeom>
        </p:spPr>
      </p:pic>
    </p:spTree>
    <p:extLst>
      <p:ext uri="{BB962C8B-B14F-4D97-AF65-F5344CB8AC3E}">
        <p14:creationId xmlns:p14="http://schemas.microsoft.com/office/powerpoint/2010/main" val="4119224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5520A5-304A-4F6C-A83B-B7ADE8DCB790}"/>
              </a:ext>
            </a:extLst>
          </p:cNvPr>
          <p:cNvPicPr>
            <a:picLocks noChangeAspect="1"/>
          </p:cNvPicPr>
          <p:nvPr/>
        </p:nvPicPr>
        <p:blipFill>
          <a:blip r:embed="rId2"/>
          <a:stretch>
            <a:fillRect/>
          </a:stretch>
        </p:blipFill>
        <p:spPr>
          <a:xfrm>
            <a:off x="531845" y="251549"/>
            <a:ext cx="7279305" cy="4842966"/>
          </a:xfrm>
          <a:prstGeom prst="rect">
            <a:avLst/>
          </a:prstGeom>
        </p:spPr>
      </p:pic>
      <p:sp>
        <p:nvSpPr>
          <p:cNvPr id="3" name="TextBox 2">
            <a:extLst>
              <a:ext uri="{FF2B5EF4-FFF2-40B4-BE49-F238E27FC236}">
                <a16:creationId xmlns:a16="http://schemas.microsoft.com/office/drawing/2014/main" id="{B85FED20-0791-4425-8284-E618C212DC22}"/>
              </a:ext>
            </a:extLst>
          </p:cNvPr>
          <p:cNvSpPr txBox="1"/>
          <p:nvPr/>
        </p:nvSpPr>
        <p:spPr>
          <a:xfrm>
            <a:off x="10459616" y="438539"/>
            <a:ext cx="1548882" cy="646331"/>
          </a:xfrm>
          <a:prstGeom prst="rect">
            <a:avLst/>
          </a:prstGeom>
          <a:noFill/>
        </p:spPr>
        <p:txBody>
          <a:bodyPr wrap="square" rtlCol="0">
            <a:spAutoFit/>
          </a:bodyPr>
          <a:lstStyle/>
          <a:p>
            <a:r>
              <a:rPr lang="en-US" dirty="0"/>
              <a:t>Milwaukee Removed</a:t>
            </a:r>
          </a:p>
        </p:txBody>
      </p:sp>
      <p:pic>
        <p:nvPicPr>
          <p:cNvPr id="4" name="Picture 3">
            <a:extLst>
              <a:ext uri="{FF2B5EF4-FFF2-40B4-BE49-F238E27FC236}">
                <a16:creationId xmlns:a16="http://schemas.microsoft.com/office/drawing/2014/main" id="{95089A21-077B-43C2-8699-AA513A617505}"/>
              </a:ext>
            </a:extLst>
          </p:cNvPr>
          <p:cNvPicPr>
            <a:picLocks noChangeAspect="1"/>
          </p:cNvPicPr>
          <p:nvPr/>
        </p:nvPicPr>
        <p:blipFill>
          <a:blip r:embed="rId3"/>
          <a:stretch>
            <a:fillRect/>
          </a:stretch>
        </p:blipFill>
        <p:spPr>
          <a:xfrm>
            <a:off x="4748875" y="5348965"/>
            <a:ext cx="6485182" cy="937341"/>
          </a:xfrm>
          <a:prstGeom prst="rect">
            <a:avLst/>
          </a:prstGeom>
        </p:spPr>
      </p:pic>
      <p:sp>
        <p:nvSpPr>
          <p:cNvPr id="5" name="Freeform: Shape 4">
            <a:extLst>
              <a:ext uri="{FF2B5EF4-FFF2-40B4-BE49-F238E27FC236}">
                <a16:creationId xmlns:a16="http://schemas.microsoft.com/office/drawing/2014/main" id="{897E9076-6807-4B7C-922D-07328CA1FD86}"/>
              </a:ext>
            </a:extLst>
          </p:cNvPr>
          <p:cNvSpPr/>
          <p:nvPr/>
        </p:nvSpPr>
        <p:spPr>
          <a:xfrm>
            <a:off x="3147407" y="727788"/>
            <a:ext cx="1368609" cy="1449523"/>
          </a:xfrm>
          <a:custGeom>
            <a:avLst/>
            <a:gdLst>
              <a:gd name="connsiteX0" fmla="*/ 1219320 w 1368609"/>
              <a:gd name="connsiteY0" fmla="*/ 74645 h 1449523"/>
              <a:gd name="connsiteX1" fmla="*/ 1172666 w 1368609"/>
              <a:gd name="connsiteY1" fmla="*/ 46653 h 1449523"/>
              <a:gd name="connsiteX2" fmla="*/ 995385 w 1368609"/>
              <a:gd name="connsiteY2" fmla="*/ 27992 h 1449523"/>
              <a:gd name="connsiteX3" fmla="*/ 930071 w 1368609"/>
              <a:gd name="connsiteY3" fmla="*/ 18661 h 1449523"/>
              <a:gd name="connsiteX4" fmla="*/ 874087 w 1368609"/>
              <a:gd name="connsiteY4" fmla="*/ 9330 h 1449523"/>
              <a:gd name="connsiteX5" fmla="*/ 762120 w 1368609"/>
              <a:gd name="connsiteY5" fmla="*/ 0 h 1449523"/>
              <a:gd name="connsiteX6" fmla="*/ 500862 w 1368609"/>
              <a:gd name="connsiteY6" fmla="*/ 9330 h 1449523"/>
              <a:gd name="connsiteX7" fmla="*/ 416887 w 1368609"/>
              <a:gd name="connsiteY7" fmla="*/ 37322 h 1449523"/>
              <a:gd name="connsiteX8" fmla="*/ 342242 w 1368609"/>
              <a:gd name="connsiteY8" fmla="*/ 55983 h 1449523"/>
              <a:gd name="connsiteX9" fmla="*/ 314250 w 1368609"/>
              <a:gd name="connsiteY9" fmla="*/ 65314 h 1449523"/>
              <a:gd name="connsiteX10" fmla="*/ 239605 w 1368609"/>
              <a:gd name="connsiteY10" fmla="*/ 83975 h 1449523"/>
              <a:gd name="connsiteX11" fmla="*/ 211613 w 1368609"/>
              <a:gd name="connsiteY11" fmla="*/ 102636 h 1449523"/>
              <a:gd name="connsiteX12" fmla="*/ 174291 w 1368609"/>
              <a:gd name="connsiteY12" fmla="*/ 111967 h 1449523"/>
              <a:gd name="connsiteX13" fmla="*/ 99646 w 1368609"/>
              <a:gd name="connsiteY13" fmla="*/ 195943 h 1449523"/>
              <a:gd name="connsiteX14" fmla="*/ 71654 w 1368609"/>
              <a:gd name="connsiteY14" fmla="*/ 251926 h 1449523"/>
              <a:gd name="connsiteX15" fmla="*/ 62324 w 1368609"/>
              <a:gd name="connsiteY15" fmla="*/ 289249 h 1449523"/>
              <a:gd name="connsiteX16" fmla="*/ 52993 w 1368609"/>
              <a:gd name="connsiteY16" fmla="*/ 317241 h 1449523"/>
              <a:gd name="connsiteX17" fmla="*/ 34332 w 1368609"/>
              <a:gd name="connsiteY17" fmla="*/ 391885 h 1449523"/>
              <a:gd name="connsiteX18" fmla="*/ 15671 w 1368609"/>
              <a:gd name="connsiteY18" fmla="*/ 457200 h 1449523"/>
              <a:gd name="connsiteX19" fmla="*/ 15671 w 1368609"/>
              <a:gd name="connsiteY19" fmla="*/ 979714 h 1449523"/>
              <a:gd name="connsiteX20" fmla="*/ 34332 w 1368609"/>
              <a:gd name="connsiteY20" fmla="*/ 1035698 h 1449523"/>
              <a:gd name="connsiteX21" fmla="*/ 43662 w 1368609"/>
              <a:gd name="connsiteY21" fmla="*/ 1082351 h 1449523"/>
              <a:gd name="connsiteX22" fmla="*/ 62324 w 1368609"/>
              <a:gd name="connsiteY22" fmla="*/ 1101012 h 1449523"/>
              <a:gd name="connsiteX23" fmla="*/ 80985 w 1368609"/>
              <a:gd name="connsiteY23" fmla="*/ 1184988 h 1449523"/>
              <a:gd name="connsiteX24" fmla="*/ 99646 w 1368609"/>
              <a:gd name="connsiteY24" fmla="*/ 1212979 h 1449523"/>
              <a:gd name="connsiteX25" fmla="*/ 118307 w 1368609"/>
              <a:gd name="connsiteY25" fmla="*/ 1268963 h 1449523"/>
              <a:gd name="connsiteX26" fmla="*/ 164960 w 1368609"/>
              <a:gd name="connsiteY26" fmla="*/ 1315616 h 1449523"/>
              <a:gd name="connsiteX27" fmla="*/ 267597 w 1368609"/>
              <a:gd name="connsiteY27" fmla="*/ 1371600 h 1449523"/>
              <a:gd name="connsiteX28" fmla="*/ 342242 w 1368609"/>
              <a:gd name="connsiteY28" fmla="*/ 1390261 h 1449523"/>
              <a:gd name="connsiteX29" fmla="*/ 407556 w 1368609"/>
              <a:gd name="connsiteY29" fmla="*/ 1408922 h 1449523"/>
              <a:gd name="connsiteX30" fmla="*/ 575507 w 1368609"/>
              <a:gd name="connsiteY30" fmla="*/ 1427583 h 1449523"/>
              <a:gd name="connsiteX31" fmla="*/ 612830 w 1368609"/>
              <a:gd name="connsiteY31" fmla="*/ 1436914 h 1449523"/>
              <a:gd name="connsiteX32" fmla="*/ 1126013 w 1368609"/>
              <a:gd name="connsiteY32" fmla="*/ 1436914 h 1449523"/>
              <a:gd name="connsiteX33" fmla="*/ 1154005 w 1368609"/>
              <a:gd name="connsiteY33" fmla="*/ 1408922 h 1449523"/>
              <a:gd name="connsiteX34" fmla="*/ 1275303 w 1368609"/>
              <a:gd name="connsiteY34" fmla="*/ 1240971 h 1449523"/>
              <a:gd name="connsiteX35" fmla="*/ 1340617 w 1368609"/>
              <a:gd name="connsiteY35" fmla="*/ 1119673 h 1449523"/>
              <a:gd name="connsiteX36" fmla="*/ 1349948 w 1368609"/>
              <a:gd name="connsiteY36" fmla="*/ 1082351 h 1449523"/>
              <a:gd name="connsiteX37" fmla="*/ 1359279 w 1368609"/>
              <a:gd name="connsiteY37" fmla="*/ 1054359 h 1449523"/>
              <a:gd name="connsiteX38" fmla="*/ 1368609 w 1368609"/>
              <a:gd name="connsiteY38" fmla="*/ 989045 h 1449523"/>
              <a:gd name="connsiteX39" fmla="*/ 1359279 w 1368609"/>
              <a:gd name="connsiteY39" fmla="*/ 755779 h 1449523"/>
              <a:gd name="connsiteX40" fmla="*/ 1331287 w 1368609"/>
              <a:gd name="connsiteY40" fmla="*/ 662473 h 1449523"/>
              <a:gd name="connsiteX41" fmla="*/ 1321956 w 1368609"/>
              <a:gd name="connsiteY41" fmla="*/ 634481 h 1449523"/>
              <a:gd name="connsiteX42" fmla="*/ 1293964 w 1368609"/>
              <a:gd name="connsiteY42" fmla="*/ 531845 h 1449523"/>
              <a:gd name="connsiteX43" fmla="*/ 1275303 w 1368609"/>
              <a:gd name="connsiteY43" fmla="*/ 419877 h 1449523"/>
              <a:gd name="connsiteX44" fmla="*/ 1256642 w 1368609"/>
              <a:gd name="connsiteY44" fmla="*/ 363894 h 1449523"/>
              <a:gd name="connsiteX45" fmla="*/ 1237981 w 1368609"/>
              <a:gd name="connsiteY45" fmla="*/ 345232 h 1449523"/>
              <a:gd name="connsiteX46" fmla="*/ 1209989 w 1368609"/>
              <a:gd name="connsiteY46" fmla="*/ 261257 h 1449523"/>
              <a:gd name="connsiteX47" fmla="*/ 1191328 w 1368609"/>
              <a:gd name="connsiteY47" fmla="*/ 205273 h 1449523"/>
              <a:gd name="connsiteX48" fmla="*/ 1191328 w 1368609"/>
              <a:gd name="connsiteY48" fmla="*/ 186612 h 144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609" h="1449523">
                <a:moveTo>
                  <a:pt x="1219320" y="74645"/>
                </a:moveTo>
                <a:cubicBezTo>
                  <a:pt x="1203769" y="65314"/>
                  <a:pt x="1189871" y="52388"/>
                  <a:pt x="1172666" y="46653"/>
                </a:cubicBezTo>
                <a:cubicBezTo>
                  <a:pt x="1148225" y="38506"/>
                  <a:pt x="996528" y="28112"/>
                  <a:pt x="995385" y="27992"/>
                </a:cubicBezTo>
                <a:cubicBezTo>
                  <a:pt x="973513" y="25690"/>
                  <a:pt x="951808" y="22005"/>
                  <a:pt x="930071" y="18661"/>
                </a:cubicBezTo>
                <a:cubicBezTo>
                  <a:pt x="911372" y="15784"/>
                  <a:pt x="892890" y="11419"/>
                  <a:pt x="874087" y="9330"/>
                </a:cubicBezTo>
                <a:cubicBezTo>
                  <a:pt x="836864" y="5194"/>
                  <a:pt x="799442" y="3110"/>
                  <a:pt x="762120" y="0"/>
                </a:cubicBezTo>
                <a:cubicBezTo>
                  <a:pt x="675034" y="3110"/>
                  <a:pt x="587834" y="3894"/>
                  <a:pt x="500862" y="9330"/>
                </a:cubicBezTo>
                <a:cubicBezTo>
                  <a:pt x="471381" y="11173"/>
                  <a:pt x="443982" y="28985"/>
                  <a:pt x="416887" y="37322"/>
                </a:cubicBezTo>
                <a:cubicBezTo>
                  <a:pt x="392374" y="44864"/>
                  <a:pt x="366573" y="47872"/>
                  <a:pt x="342242" y="55983"/>
                </a:cubicBezTo>
                <a:cubicBezTo>
                  <a:pt x="332911" y="59093"/>
                  <a:pt x="323792" y="62928"/>
                  <a:pt x="314250" y="65314"/>
                </a:cubicBezTo>
                <a:lnTo>
                  <a:pt x="239605" y="83975"/>
                </a:lnTo>
                <a:cubicBezTo>
                  <a:pt x="230274" y="90195"/>
                  <a:pt x="221920" y="98219"/>
                  <a:pt x="211613" y="102636"/>
                </a:cubicBezTo>
                <a:cubicBezTo>
                  <a:pt x="199826" y="107688"/>
                  <a:pt x="184796" y="104613"/>
                  <a:pt x="174291" y="111967"/>
                </a:cubicBezTo>
                <a:cubicBezTo>
                  <a:pt x="155266" y="125285"/>
                  <a:pt x="113872" y="167491"/>
                  <a:pt x="99646" y="195943"/>
                </a:cubicBezTo>
                <a:cubicBezTo>
                  <a:pt x="61015" y="273203"/>
                  <a:pt x="125135" y="171704"/>
                  <a:pt x="71654" y="251926"/>
                </a:cubicBezTo>
                <a:cubicBezTo>
                  <a:pt x="68544" y="264367"/>
                  <a:pt x="65847" y="276919"/>
                  <a:pt x="62324" y="289249"/>
                </a:cubicBezTo>
                <a:cubicBezTo>
                  <a:pt x="59622" y="298706"/>
                  <a:pt x="55581" y="307752"/>
                  <a:pt x="52993" y="317241"/>
                </a:cubicBezTo>
                <a:cubicBezTo>
                  <a:pt x="46245" y="341984"/>
                  <a:pt x="42443" y="367554"/>
                  <a:pt x="34332" y="391885"/>
                </a:cubicBezTo>
                <a:cubicBezTo>
                  <a:pt x="20946" y="432043"/>
                  <a:pt x="27386" y="410335"/>
                  <a:pt x="15671" y="457200"/>
                </a:cubicBezTo>
                <a:cubicBezTo>
                  <a:pt x="-5607" y="669969"/>
                  <a:pt x="-4838" y="624234"/>
                  <a:pt x="15671" y="979714"/>
                </a:cubicBezTo>
                <a:cubicBezTo>
                  <a:pt x="16804" y="999352"/>
                  <a:pt x="30474" y="1016409"/>
                  <a:pt x="34332" y="1035698"/>
                </a:cubicBezTo>
                <a:cubicBezTo>
                  <a:pt x="37442" y="1051249"/>
                  <a:pt x="37415" y="1067774"/>
                  <a:pt x="43662" y="1082351"/>
                </a:cubicBezTo>
                <a:cubicBezTo>
                  <a:pt x="47127" y="1090437"/>
                  <a:pt x="56103" y="1094792"/>
                  <a:pt x="62324" y="1101012"/>
                </a:cubicBezTo>
                <a:cubicBezTo>
                  <a:pt x="63986" y="1109320"/>
                  <a:pt x="76042" y="1173454"/>
                  <a:pt x="80985" y="1184988"/>
                </a:cubicBezTo>
                <a:cubicBezTo>
                  <a:pt x="85402" y="1195295"/>
                  <a:pt x="95092" y="1202732"/>
                  <a:pt x="99646" y="1212979"/>
                </a:cubicBezTo>
                <a:cubicBezTo>
                  <a:pt x="107635" y="1230954"/>
                  <a:pt x="104398" y="1255054"/>
                  <a:pt x="118307" y="1268963"/>
                </a:cubicBezTo>
                <a:cubicBezTo>
                  <a:pt x="133858" y="1284514"/>
                  <a:pt x="146661" y="1303417"/>
                  <a:pt x="164960" y="1315616"/>
                </a:cubicBezTo>
                <a:cubicBezTo>
                  <a:pt x="195617" y="1336054"/>
                  <a:pt x="233730" y="1363133"/>
                  <a:pt x="267597" y="1371600"/>
                </a:cubicBezTo>
                <a:cubicBezTo>
                  <a:pt x="292479" y="1377820"/>
                  <a:pt x="317911" y="1382150"/>
                  <a:pt x="342242" y="1390261"/>
                </a:cubicBezTo>
                <a:cubicBezTo>
                  <a:pt x="364432" y="1397658"/>
                  <a:pt x="384119" y="1405016"/>
                  <a:pt x="407556" y="1408922"/>
                </a:cubicBezTo>
                <a:cubicBezTo>
                  <a:pt x="447194" y="1415528"/>
                  <a:pt x="539549" y="1423987"/>
                  <a:pt x="575507" y="1427583"/>
                </a:cubicBezTo>
                <a:cubicBezTo>
                  <a:pt x="587948" y="1430693"/>
                  <a:pt x="600155" y="1434964"/>
                  <a:pt x="612830" y="1436914"/>
                </a:cubicBezTo>
                <a:cubicBezTo>
                  <a:pt x="783979" y="1463246"/>
                  <a:pt x="948380" y="1440776"/>
                  <a:pt x="1126013" y="1436914"/>
                </a:cubicBezTo>
                <a:cubicBezTo>
                  <a:pt x="1135344" y="1427583"/>
                  <a:pt x="1145481" y="1418995"/>
                  <a:pt x="1154005" y="1408922"/>
                </a:cubicBezTo>
                <a:cubicBezTo>
                  <a:pt x="1206966" y="1346332"/>
                  <a:pt x="1237017" y="1309886"/>
                  <a:pt x="1275303" y="1240971"/>
                </a:cubicBezTo>
                <a:cubicBezTo>
                  <a:pt x="1361419" y="1085962"/>
                  <a:pt x="1291558" y="1193262"/>
                  <a:pt x="1340617" y="1119673"/>
                </a:cubicBezTo>
                <a:cubicBezTo>
                  <a:pt x="1343727" y="1107232"/>
                  <a:pt x="1346425" y="1094681"/>
                  <a:pt x="1349948" y="1082351"/>
                </a:cubicBezTo>
                <a:cubicBezTo>
                  <a:pt x="1352650" y="1072894"/>
                  <a:pt x="1357350" y="1064003"/>
                  <a:pt x="1359279" y="1054359"/>
                </a:cubicBezTo>
                <a:cubicBezTo>
                  <a:pt x="1363592" y="1032794"/>
                  <a:pt x="1365499" y="1010816"/>
                  <a:pt x="1368609" y="989045"/>
                </a:cubicBezTo>
                <a:cubicBezTo>
                  <a:pt x="1365499" y="911290"/>
                  <a:pt x="1364633" y="833412"/>
                  <a:pt x="1359279" y="755779"/>
                </a:cubicBezTo>
                <a:cubicBezTo>
                  <a:pt x="1358053" y="738003"/>
                  <a:pt x="1334252" y="671367"/>
                  <a:pt x="1331287" y="662473"/>
                </a:cubicBezTo>
                <a:cubicBezTo>
                  <a:pt x="1328177" y="653142"/>
                  <a:pt x="1324341" y="644023"/>
                  <a:pt x="1321956" y="634481"/>
                </a:cubicBezTo>
                <a:cubicBezTo>
                  <a:pt x="1300910" y="550295"/>
                  <a:pt x="1311406" y="584167"/>
                  <a:pt x="1293964" y="531845"/>
                </a:cubicBezTo>
                <a:cubicBezTo>
                  <a:pt x="1287348" y="478912"/>
                  <a:pt x="1288515" y="463915"/>
                  <a:pt x="1275303" y="419877"/>
                </a:cubicBezTo>
                <a:cubicBezTo>
                  <a:pt x="1269651" y="401036"/>
                  <a:pt x="1270551" y="377803"/>
                  <a:pt x="1256642" y="363894"/>
                </a:cubicBezTo>
                <a:lnTo>
                  <a:pt x="1237981" y="345232"/>
                </a:lnTo>
                <a:lnTo>
                  <a:pt x="1209989" y="261257"/>
                </a:lnTo>
                <a:lnTo>
                  <a:pt x="1191328" y="205273"/>
                </a:lnTo>
                <a:lnTo>
                  <a:pt x="1191328" y="186612"/>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7541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76049D-A7B2-4EC1-9BDF-C53C827D310F}"/>
              </a:ext>
            </a:extLst>
          </p:cNvPr>
          <p:cNvSpPr txBox="1"/>
          <p:nvPr/>
        </p:nvSpPr>
        <p:spPr>
          <a:xfrm>
            <a:off x="1967948" y="675861"/>
            <a:ext cx="8726556" cy="369332"/>
          </a:xfrm>
          <a:prstGeom prst="rect">
            <a:avLst/>
          </a:prstGeom>
          <a:noFill/>
        </p:spPr>
        <p:txBody>
          <a:bodyPr wrap="square" rtlCol="0">
            <a:spAutoFit/>
          </a:bodyPr>
          <a:lstStyle/>
          <a:p>
            <a:r>
              <a:rPr lang="en-US" dirty="0"/>
              <a:t>GPS Model</a:t>
            </a:r>
          </a:p>
        </p:txBody>
      </p:sp>
      <p:pic>
        <p:nvPicPr>
          <p:cNvPr id="4" name="Picture 3">
            <a:extLst>
              <a:ext uri="{FF2B5EF4-FFF2-40B4-BE49-F238E27FC236}">
                <a16:creationId xmlns:a16="http://schemas.microsoft.com/office/drawing/2014/main" id="{1F55DA82-9BA2-47CD-A0E1-9FAC75441451}"/>
              </a:ext>
            </a:extLst>
          </p:cNvPr>
          <p:cNvPicPr>
            <a:picLocks noChangeAspect="1"/>
          </p:cNvPicPr>
          <p:nvPr/>
        </p:nvPicPr>
        <p:blipFill>
          <a:blip r:embed="rId2"/>
          <a:stretch>
            <a:fillRect/>
          </a:stretch>
        </p:blipFill>
        <p:spPr>
          <a:xfrm>
            <a:off x="1232452" y="1743229"/>
            <a:ext cx="10770591" cy="3733232"/>
          </a:xfrm>
          <a:prstGeom prst="rect">
            <a:avLst/>
          </a:prstGeom>
        </p:spPr>
      </p:pic>
    </p:spTree>
    <p:extLst>
      <p:ext uri="{BB962C8B-B14F-4D97-AF65-F5344CB8AC3E}">
        <p14:creationId xmlns:p14="http://schemas.microsoft.com/office/powerpoint/2010/main" val="1659148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58D862-F2E2-411A-AC03-D2373C7B04FB}"/>
              </a:ext>
            </a:extLst>
          </p:cNvPr>
          <p:cNvPicPr>
            <a:picLocks noChangeAspect="1"/>
          </p:cNvPicPr>
          <p:nvPr/>
        </p:nvPicPr>
        <p:blipFill>
          <a:blip r:embed="rId2"/>
          <a:stretch>
            <a:fillRect/>
          </a:stretch>
        </p:blipFill>
        <p:spPr>
          <a:xfrm>
            <a:off x="2149004" y="3153749"/>
            <a:ext cx="7893989" cy="2425958"/>
          </a:xfrm>
          <a:prstGeom prst="rect">
            <a:avLst/>
          </a:prstGeom>
        </p:spPr>
      </p:pic>
      <p:pic>
        <p:nvPicPr>
          <p:cNvPr id="3" name="Picture 2">
            <a:extLst>
              <a:ext uri="{FF2B5EF4-FFF2-40B4-BE49-F238E27FC236}">
                <a16:creationId xmlns:a16="http://schemas.microsoft.com/office/drawing/2014/main" id="{FB454404-371D-49C0-8F42-ED8951CE4F0A}"/>
              </a:ext>
            </a:extLst>
          </p:cNvPr>
          <p:cNvPicPr>
            <a:picLocks noChangeAspect="1"/>
          </p:cNvPicPr>
          <p:nvPr/>
        </p:nvPicPr>
        <p:blipFill>
          <a:blip r:embed="rId3"/>
          <a:stretch>
            <a:fillRect/>
          </a:stretch>
        </p:blipFill>
        <p:spPr>
          <a:xfrm>
            <a:off x="1504551" y="360839"/>
            <a:ext cx="9182896" cy="2301439"/>
          </a:xfrm>
          <a:prstGeom prst="rect">
            <a:avLst/>
          </a:prstGeom>
        </p:spPr>
      </p:pic>
    </p:spTree>
    <p:extLst>
      <p:ext uri="{BB962C8B-B14F-4D97-AF65-F5344CB8AC3E}">
        <p14:creationId xmlns:p14="http://schemas.microsoft.com/office/powerpoint/2010/main" val="117659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6ED8D9-9E4A-4AF2-A362-9ED880BE9CFB}"/>
              </a:ext>
            </a:extLst>
          </p:cNvPr>
          <p:cNvPicPr>
            <a:picLocks noChangeAspect="1"/>
          </p:cNvPicPr>
          <p:nvPr/>
        </p:nvPicPr>
        <p:blipFill>
          <a:blip r:embed="rId2"/>
          <a:stretch>
            <a:fillRect/>
          </a:stretch>
        </p:blipFill>
        <p:spPr>
          <a:xfrm>
            <a:off x="2613059" y="304529"/>
            <a:ext cx="6629975" cy="3124471"/>
          </a:xfrm>
          <a:prstGeom prst="rect">
            <a:avLst/>
          </a:prstGeom>
        </p:spPr>
      </p:pic>
      <p:pic>
        <p:nvPicPr>
          <p:cNvPr id="4" name="Picture 3">
            <a:extLst>
              <a:ext uri="{FF2B5EF4-FFF2-40B4-BE49-F238E27FC236}">
                <a16:creationId xmlns:a16="http://schemas.microsoft.com/office/drawing/2014/main" id="{D9679FF5-112D-48A7-AD16-D3EE164F090D}"/>
              </a:ext>
            </a:extLst>
          </p:cNvPr>
          <p:cNvPicPr>
            <a:picLocks noChangeAspect="1"/>
          </p:cNvPicPr>
          <p:nvPr/>
        </p:nvPicPr>
        <p:blipFill>
          <a:blip r:embed="rId3"/>
          <a:stretch>
            <a:fillRect/>
          </a:stretch>
        </p:blipFill>
        <p:spPr>
          <a:xfrm>
            <a:off x="2670215" y="3740934"/>
            <a:ext cx="6515665" cy="3033023"/>
          </a:xfrm>
          <a:prstGeom prst="rect">
            <a:avLst/>
          </a:prstGeom>
        </p:spPr>
      </p:pic>
    </p:spTree>
    <p:extLst>
      <p:ext uri="{BB962C8B-B14F-4D97-AF65-F5344CB8AC3E}">
        <p14:creationId xmlns:p14="http://schemas.microsoft.com/office/powerpoint/2010/main" val="866179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583B8-A3E4-425F-99CB-45BFC18E0118}"/>
              </a:ext>
            </a:extLst>
          </p:cNvPr>
          <p:cNvPicPr>
            <a:picLocks noChangeAspect="1"/>
          </p:cNvPicPr>
          <p:nvPr/>
        </p:nvPicPr>
        <p:blipFill>
          <a:blip r:embed="rId2"/>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502322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D5C782-AE07-47C7-90B4-62FB1750B5BA}"/>
              </a:ext>
            </a:extLst>
          </p:cNvPr>
          <p:cNvPicPr>
            <a:picLocks noChangeAspect="1"/>
          </p:cNvPicPr>
          <p:nvPr/>
        </p:nvPicPr>
        <p:blipFill>
          <a:blip r:embed="rId2"/>
          <a:stretch>
            <a:fillRect/>
          </a:stretch>
        </p:blipFill>
        <p:spPr>
          <a:xfrm>
            <a:off x="939179" y="0"/>
            <a:ext cx="10313641" cy="6858000"/>
          </a:xfrm>
          <a:prstGeom prst="rect">
            <a:avLst/>
          </a:prstGeom>
        </p:spPr>
      </p:pic>
    </p:spTree>
    <p:extLst>
      <p:ext uri="{BB962C8B-B14F-4D97-AF65-F5344CB8AC3E}">
        <p14:creationId xmlns:p14="http://schemas.microsoft.com/office/powerpoint/2010/main" val="3137789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081EEF-1DB1-4FF5-B4D7-76F8C83B008D}"/>
              </a:ext>
            </a:extLst>
          </p:cNvPr>
          <p:cNvPicPr>
            <a:picLocks noChangeAspect="1"/>
          </p:cNvPicPr>
          <p:nvPr/>
        </p:nvPicPr>
        <p:blipFill>
          <a:blip r:embed="rId2"/>
          <a:stretch>
            <a:fillRect/>
          </a:stretch>
        </p:blipFill>
        <p:spPr>
          <a:xfrm>
            <a:off x="0" y="193512"/>
            <a:ext cx="11858625" cy="2066925"/>
          </a:xfrm>
          <a:prstGeom prst="rect">
            <a:avLst/>
          </a:prstGeom>
        </p:spPr>
      </p:pic>
      <p:pic>
        <p:nvPicPr>
          <p:cNvPr id="3" name="Picture 2">
            <a:extLst>
              <a:ext uri="{FF2B5EF4-FFF2-40B4-BE49-F238E27FC236}">
                <a16:creationId xmlns:a16="http://schemas.microsoft.com/office/drawing/2014/main" id="{98CDA7CB-DB7A-4EEA-A340-63AC683CF8AD}"/>
              </a:ext>
            </a:extLst>
          </p:cNvPr>
          <p:cNvPicPr>
            <a:picLocks noChangeAspect="1"/>
          </p:cNvPicPr>
          <p:nvPr/>
        </p:nvPicPr>
        <p:blipFill>
          <a:blip r:embed="rId3"/>
          <a:stretch>
            <a:fillRect/>
          </a:stretch>
        </p:blipFill>
        <p:spPr>
          <a:xfrm>
            <a:off x="125479" y="4538324"/>
            <a:ext cx="9365792" cy="2126164"/>
          </a:xfrm>
          <a:prstGeom prst="rect">
            <a:avLst/>
          </a:prstGeom>
        </p:spPr>
      </p:pic>
      <p:pic>
        <p:nvPicPr>
          <p:cNvPr id="4" name="Picture 3">
            <a:extLst>
              <a:ext uri="{FF2B5EF4-FFF2-40B4-BE49-F238E27FC236}">
                <a16:creationId xmlns:a16="http://schemas.microsoft.com/office/drawing/2014/main" id="{E7503B9B-64DA-4C59-B528-7754F1B42BF3}"/>
              </a:ext>
            </a:extLst>
          </p:cNvPr>
          <p:cNvPicPr>
            <a:picLocks noChangeAspect="1"/>
          </p:cNvPicPr>
          <p:nvPr/>
        </p:nvPicPr>
        <p:blipFill>
          <a:blip r:embed="rId4"/>
          <a:stretch>
            <a:fillRect/>
          </a:stretch>
        </p:blipFill>
        <p:spPr>
          <a:xfrm>
            <a:off x="125479" y="2288746"/>
            <a:ext cx="11725275" cy="1952625"/>
          </a:xfrm>
          <a:prstGeom prst="rect">
            <a:avLst/>
          </a:prstGeom>
        </p:spPr>
      </p:pic>
      <p:sp>
        <p:nvSpPr>
          <p:cNvPr id="5" name="TextBox 4">
            <a:extLst>
              <a:ext uri="{FF2B5EF4-FFF2-40B4-BE49-F238E27FC236}">
                <a16:creationId xmlns:a16="http://schemas.microsoft.com/office/drawing/2014/main" id="{E545A29F-1AA3-4840-A4B6-79D0B0656F40}"/>
              </a:ext>
            </a:extLst>
          </p:cNvPr>
          <p:cNvSpPr txBox="1"/>
          <p:nvPr/>
        </p:nvSpPr>
        <p:spPr>
          <a:xfrm>
            <a:off x="5103845" y="193512"/>
            <a:ext cx="5505061" cy="923330"/>
          </a:xfrm>
          <a:prstGeom prst="rect">
            <a:avLst/>
          </a:prstGeom>
          <a:noFill/>
        </p:spPr>
        <p:txBody>
          <a:bodyPr wrap="square" rtlCol="0">
            <a:spAutoFit/>
          </a:bodyPr>
          <a:lstStyle/>
          <a:p>
            <a:r>
              <a:rPr lang="en-US" dirty="0">
                <a:solidFill>
                  <a:srgbClr val="FF0000"/>
                </a:solidFill>
              </a:rPr>
              <a:t>Travel from Contiguous States and Large Cities????</a:t>
            </a:r>
          </a:p>
          <a:p>
            <a:r>
              <a:rPr lang="en-US" dirty="0">
                <a:solidFill>
                  <a:srgbClr val="FF0000"/>
                </a:solidFill>
              </a:rPr>
              <a:t>Travel from Illinois?</a:t>
            </a:r>
          </a:p>
          <a:p>
            <a:r>
              <a:rPr lang="en-US" dirty="0">
                <a:solidFill>
                  <a:srgbClr val="FF0000"/>
                </a:solidFill>
              </a:rPr>
              <a:t>Low populations </a:t>
            </a:r>
            <a:r>
              <a:rPr lang="en-US">
                <a:solidFill>
                  <a:srgbClr val="FF0000"/>
                </a:solidFill>
              </a:rPr>
              <a:t>in county</a:t>
            </a:r>
            <a:endParaRPr lang="en-US" dirty="0">
              <a:solidFill>
                <a:srgbClr val="FF0000"/>
              </a:solidFill>
            </a:endParaRPr>
          </a:p>
        </p:txBody>
      </p:sp>
    </p:spTree>
    <p:extLst>
      <p:ext uri="{BB962C8B-B14F-4D97-AF65-F5344CB8AC3E}">
        <p14:creationId xmlns:p14="http://schemas.microsoft.com/office/powerpoint/2010/main" val="2129954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46DD99-5379-4E7E-8A3B-63D2E0A9F17E}"/>
              </a:ext>
            </a:extLst>
          </p:cNvPr>
          <p:cNvSpPr txBox="1"/>
          <p:nvPr/>
        </p:nvSpPr>
        <p:spPr>
          <a:xfrm>
            <a:off x="2724538" y="2487381"/>
            <a:ext cx="8696131" cy="369332"/>
          </a:xfrm>
          <a:prstGeom prst="rect">
            <a:avLst/>
          </a:prstGeom>
          <a:noFill/>
        </p:spPr>
        <p:txBody>
          <a:bodyPr wrap="square" rtlCol="0">
            <a:spAutoFit/>
          </a:bodyPr>
          <a:lstStyle/>
          <a:p>
            <a:r>
              <a:rPr lang="en-US" dirty="0"/>
              <a:t>Progress on Week 3 Accelerator Assignment With IBM Attrition Dataset</a:t>
            </a:r>
          </a:p>
        </p:txBody>
      </p:sp>
    </p:spTree>
    <p:extLst>
      <p:ext uri="{BB962C8B-B14F-4D97-AF65-F5344CB8AC3E}">
        <p14:creationId xmlns:p14="http://schemas.microsoft.com/office/powerpoint/2010/main" val="1061369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na\AppData\Local\Temp\SNAGHTML29d694b1.PNG">
            <a:extLst>
              <a:ext uri="{FF2B5EF4-FFF2-40B4-BE49-F238E27FC236}">
                <a16:creationId xmlns:a16="http://schemas.microsoft.com/office/drawing/2014/main" id="{0FF1D048-12CF-4D4C-A41A-45CF7A19A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59" y="4282375"/>
            <a:ext cx="12192000" cy="23320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F2C32A6-448A-47A1-8027-4C6DA4B27BF6}"/>
              </a:ext>
            </a:extLst>
          </p:cNvPr>
          <p:cNvPicPr>
            <a:picLocks noChangeAspect="1"/>
          </p:cNvPicPr>
          <p:nvPr/>
        </p:nvPicPr>
        <p:blipFill>
          <a:blip r:embed="rId3"/>
          <a:stretch>
            <a:fillRect/>
          </a:stretch>
        </p:blipFill>
        <p:spPr>
          <a:xfrm>
            <a:off x="1424762" y="123849"/>
            <a:ext cx="9089460" cy="3816359"/>
          </a:xfrm>
          <a:prstGeom prst="rect">
            <a:avLst/>
          </a:prstGeom>
        </p:spPr>
      </p:pic>
      <p:cxnSp>
        <p:nvCxnSpPr>
          <p:cNvPr id="4" name="Straight Arrow Connector 3">
            <a:extLst>
              <a:ext uri="{FF2B5EF4-FFF2-40B4-BE49-F238E27FC236}">
                <a16:creationId xmlns:a16="http://schemas.microsoft.com/office/drawing/2014/main" id="{3A3170DB-8086-4CA7-8B00-5ACFF8EDA5E5}"/>
              </a:ext>
            </a:extLst>
          </p:cNvPr>
          <p:cNvCxnSpPr>
            <a:cxnSpLocks/>
          </p:cNvCxnSpPr>
          <p:nvPr/>
        </p:nvCxnSpPr>
        <p:spPr>
          <a:xfrm flipV="1">
            <a:off x="2254102" y="3668233"/>
            <a:ext cx="3327991" cy="1414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67E544A-00A3-4343-9C56-1C532D95ECD1}"/>
              </a:ext>
            </a:extLst>
          </p:cNvPr>
          <p:cNvSpPr txBox="1"/>
          <p:nvPr/>
        </p:nvSpPr>
        <p:spPr>
          <a:xfrm>
            <a:off x="9186530" y="2977116"/>
            <a:ext cx="2041451" cy="923330"/>
          </a:xfrm>
          <a:prstGeom prst="rect">
            <a:avLst/>
          </a:prstGeom>
          <a:noFill/>
        </p:spPr>
        <p:txBody>
          <a:bodyPr wrap="square" rtlCol="0">
            <a:spAutoFit/>
          </a:bodyPr>
          <a:lstStyle/>
          <a:p>
            <a:r>
              <a:rPr lang="en-US" dirty="0"/>
              <a:t>Threshold is 0.5, so response is “No”</a:t>
            </a:r>
          </a:p>
          <a:p>
            <a:endParaRPr lang="en-US" dirty="0"/>
          </a:p>
        </p:txBody>
      </p:sp>
      <p:sp>
        <p:nvSpPr>
          <p:cNvPr id="8" name="TextBox 7">
            <a:extLst>
              <a:ext uri="{FF2B5EF4-FFF2-40B4-BE49-F238E27FC236}">
                <a16:creationId xmlns:a16="http://schemas.microsoft.com/office/drawing/2014/main" id="{552DC309-9D88-4258-AD50-E2F1FF82F726}"/>
              </a:ext>
            </a:extLst>
          </p:cNvPr>
          <p:cNvSpPr txBox="1"/>
          <p:nvPr/>
        </p:nvSpPr>
        <p:spPr>
          <a:xfrm>
            <a:off x="223284" y="243588"/>
            <a:ext cx="2200939" cy="1200329"/>
          </a:xfrm>
          <a:prstGeom prst="rect">
            <a:avLst/>
          </a:prstGeom>
          <a:noFill/>
        </p:spPr>
        <p:txBody>
          <a:bodyPr wrap="square" rtlCol="0">
            <a:spAutoFit/>
          </a:bodyPr>
          <a:lstStyle/>
          <a:p>
            <a:r>
              <a:rPr lang="en-US" dirty="0"/>
              <a:t>If categorical variables are true, then values go to 1.</a:t>
            </a:r>
          </a:p>
          <a:p>
            <a:endParaRPr lang="en-US" dirty="0"/>
          </a:p>
        </p:txBody>
      </p:sp>
      <p:cxnSp>
        <p:nvCxnSpPr>
          <p:cNvPr id="10" name="Straight Arrow Connector 9">
            <a:extLst>
              <a:ext uri="{FF2B5EF4-FFF2-40B4-BE49-F238E27FC236}">
                <a16:creationId xmlns:a16="http://schemas.microsoft.com/office/drawing/2014/main" id="{07C1E5C0-4469-44A4-8AEF-33BCC42DAE88}"/>
              </a:ext>
            </a:extLst>
          </p:cNvPr>
          <p:cNvCxnSpPr/>
          <p:nvPr/>
        </p:nvCxnSpPr>
        <p:spPr>
          <a:xfrm>
            <a:off x="2009553" y="499730"/>
            <a:ext cx="1924494" cy="140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80A39A-E254-465B-BB87-07573C2156CF}"/>
              </a:ext>
            </a:extLst>
          </p:cNvPr>
          <p:cNvSpPr txBox="1"/>
          <p:nvPr/>
        </p:nvSpPr>
        <p:spPr>
          <a:xfrm>
            <a:off x="8747350" y="1443917"/>
            <a:ext cx="3371306" cy="646331"/>
          </a:xfrm>
          <a:prstGeom prst="rect">
            <a:avLst/>
          </a:prstGeom>
          <a:noFill/>
        </p:spPr>
        <p:txBody>
          <a:bodyPr wrap="square" rtlCol="0">
            <a:spAutoFit/>
          </a:bodyPr>
          <a:lstStyle/>
          <a:p>
            <a:pPr algn="ctr"/>
            <a:r>
              <a:rPr lang="en-US" dirty="0">
                <a:solidFill>
                  <a:srgbClr val="FF0000"/>
                </a:solidFill>
              </a:rPr>
              <a:t>Validating GPS Scoring of Attrition Dataset</a:t>
            </a:r>
          </a:p>
        </p:txBody>
      </p:sp>
    </p:spTree>
    <p:extLst>
      <p:ext uri="{BB962C8B-B14F-4D97-AF65-F5344CB8AC3E}">
        <p14:creationId xmlns:p14="http://schemas.microsoft.com/office/powerpoint/2010/main" val="110163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1A36D5-889A-43D8-BE59-503E5C4D25E1}"/>
              </a:ext>
            </a:extLst>
          </p:cNvPr>
          <p:cNvPicPr>
            <a:picLocks noChangeAspect="1"/>
          </p:cNvPicPr>
          <p:nvPr/>
        </p:nvPicPr>
        <p:blipFill>
          <a:blip r:embed="rId2"/>
          <a:stretch>
            <a:fillRect/>
          </a:stretch>
        </p:blipFill>
        <p:spPr>
          <a:xfrm>
            <a:off x="1815047" y="767095"/>
            <a:ext cx="8561905" cy="5323809"/>
          </a:xfrm>
          <a:prstGeom prst="rect">
            <a:avLst/>
          </a:prstGeom>
        </p:spPr>
      </p:pic>
      <p:sp>
        <p:nvSpPr>
          <p:cNvPr id="3" name="TextBox 2">
            <a:extLst>
              <a:ext uri="{FF2B5EF4-FFF2-40B4-BE49-F238E27FC236}">
                <a16:creationId xmlns:a16="http://schemas.microsoft.com/office/drawing/2014/main" id="{EBD50853-6FD6-4199-B4AD-105D7DB63700}"/>
              </a:ext>
            </a:extLst>
          </p:cNvPr>
          <p:cNvSpPr txBox="1"/>
          <p:nvPr/>
        </p:nvSpPr>
        <p:spPr>
          <a:xfrm>
            <a:off x="1391478" y="0"/>
            <a:ext cx="10495722" cy="830997"/>
          </a:xfrm>
          <a:prstGeom prst="rect">
            <a:avLst/>
          </a:prstGeom>
          <a:noFill/>
        </p:spPr>
        <p:txBody>
          <a:bodyPr wrap="square" rtlCol="0">
            <a:spAutoFit/>
          </a:bodyPr>
          <a:lstStyle/>
          <a:p>
            <a:pPr algn="ctr"/>
            <a:r>
              <a:rPr lang="en-US" sz="2400" dirty="0"/>
              <a:t>By Using the Automate Function We Can Compare Performance Across Modeling Engines</a:t>
            </a:r>
          </a:p>
        </p:txBody>
      </p:sp>
      <p:cxnSp>
        <p:nvCxnSpPr>
          <p:cNvPr id="5" name="Straight Arrow Connector 4">
            <a:extLst>
              <a:ext uri="{FF2B5EF4-FFF2-40B4-BE49-F238E27FC236}">
                <a16:creationId xmlns:a16="http://schemas.microsoft.com/office/drawing/2014/main" id="{1895BA3D-E111-452C-A0A2-749AC37EAA8C}"/>
              </a:ext>
            </a:extLst>
          </p:cNvPr>
          <p:cNvCxnSpPr/>
          <p:nvPr/>
        </p:nvCxnSpPr>
        <p:spPr>
          <a:xfrm>
            <a:off x="999460" y="1562986"/>
            <a:ext cx="2594345" cy="44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948D3D9-3E65-4A3A-ACEB-37A691372912}"/>
              </a:ext>
            </a:extLst>
          </p:cNvPr>
          <p:cNvSpPr txBox="1"/>
          <p:nvPr/>
        </p:nvSpPr>
        <p:spPr>
          <a:xfrm>
            <a:off x="85060" y="873826"/>
            <a:ext cx="1871331" cy="646331"/>
          </a:xfrm>
          <a:prstGeom prst="rect">
            <a:avLst/>
          </a:prstGeom>
          <a:noFill/>
        </p:spPr>
        <p:txBody>
          <a:bodyPr wrap="square" rtlCol="0">
            <a:spAutoFit/>
          </a:bodyPr>
          <a:lstStyle/>
          <a:p>
            <a:r>
              <a:rPr lang="en-US" dirty="0"/>
              <a:t>Misclassification as Criterion</a:t>
            </a:r>
          </a:p>
        </p:txBody>
      </p:sp>
    </p:spTree>
    <p:extLst>
      <p:ext uri="{BB962C8B-B14F-4D97-AF65-F5344CB8AC3E}">
        <p14:creationId xmlns:p14="http://schemas.microsoft.com/office/powerpoint/2010/main" val="300918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376C7-D38A-494A-ACCF-9E5FB304E7EB}"/>
              </a:ext>
            </a:extLst>
          </p:cNvPr>
          <p:cNvPicPr>
            <a:picLocks noChangeAspect="1"/>
          </p:cNvPicPr>
          <p:nvPr/>
        </p:nvPicPr>
        <p:blipFill>
          <a:blip r:embed="rId2"/>
          <a:stretch>
            <a:fillRect/>
          </a:stretch>
        </p:blipFill>
        <p:spPr>
          <a:xfrm>
            <a:off x="0" y="1520236"/>
            <a:ext cx="12192000" cy="4321380"/>
          </a:xfrm>
          <a:prstGeom prst="rect">
            <a:avLst/>
          </a:prstGeom>
        </p:spPr>
      </p:pic>
      <p:sp>
        <p:nvSpPr>
          <p:cNvPr id="2" name="TextBox 1">
            <a:extLst>
              <a:ext uri="{FF2B5EF4-FFF2-40B4-BE49-F238E27FC236}">
                <a16:creationId xmlns:a16="http://schemas.microsoft.com/office/drawing/2014/main" id="{A72A19F2-2F2D-41E8-A516-5601985B5A5C}"/>
              </a:ext>
            </a:extLst>
          </p:cNvPr>
          <p:cNvSpPr txBox="1"/>
          <p:nvPr/>
        </p:nvSpPr>
        <p:spPr>
          <a:xfrm>
            <a:off x="3349690" y="687419"/>
            <a:ext cx="6969967" cy="369332"/>
          </a:xfrm>
          <a:prstGeom prst="rect">
            <a:avLst/>
          </a:prstGeom>
          <a:noFill/>
        </p:spPr>
        <p:txBody>
          <a:bodyPr wrap="square" rtlCol="0">
            <a:spAutoFit/>
          </a:bodyPr>
          <a:lstStyle/>
          <a:p>
            <a:r>
              <a:rPr lang="en-US" dirty="0"/>
              <a:t>Reviewing the Correlation Matrix Is an Important Step</a:t>
            </a:r>
          </a:p>
        </p:txBody>
      </p:sp>
      <p:sp>
        <p:nvSpPr>
          <p:cNvPr id="4" name="Rectangle 3">
            <a:extLst>
              <a:ext uri="{FF2B5EF4-FFF2-40B4-BE49-F238E27FC236}">
                <a16:creationId xmlns:a16="http://schemas.microsoft.com/office/drawing/2014/main" id="{2A566956-9B50-4915-A072-5BD5601C5CE8}"/>
              </a:ext>
            </a:extLst>
          </p:cNvPr>
          <p:cNvSpPr/>
          <p:nvPr/>
        </p:nvSpPr>
        <p:spPr>
          <a:xfrm>
            <a:off x="214604" y="4795935"/>
            <a:ext cx="11977396" cy="242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Tree>
    <p:extLst>
      <p:ext uri="{BB962C8B-B14F-4D97-AF65-F5344CB8AC3E}">
        <p14:creationId xmlns:p14="http://schemas.microsoft.com/office/powerpoint/2010/main" val="2137537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05F9C9-94A6-497D-AF74-707851D98C94}"/>
              </a:ext>
            </a:extLst>
          </p:cNvPr>
          <p:cNvPicPr>
            <a:picLocks noChangeAspect="1"/>
          </p:cNvPicPr>
          <p:nvPr/>
        </p:nvPicPr>
        <p:blipFill>
          <a:blip r:embed="rId2"/>
          <a:stretch>
            <a:fillRect/>
          </a:stretch>
        </p:blipFill>
        <p:spPr>
          <a:xfrm>
            <a:off x="1800762" y="729000"/>
            <a:ext cx="8590476" cy="5400000"/>
          </a:xfrm>
          <a:prstGeom prst="rect">
            <a:avLst/>
          </a:prstGeom>
        </p:spPr>
      </p:pic>
      <p:sp>
        <p:nvSpPr>
          <p:cNvPr id="3" name="TextBox 2">
            <a:extLst>
              <a:ext uri="{FF2B5EF4-FFF2-40B4-BE49-F238E27FC236}">
                <a16:creationId xmlns:a16="http://schemas.microsoft.com/office/drawing/2014/main" id="{EBD50853-6FD6-4199-B4AD-105D7DB63700}"/>
              </a:ext>
            </a:extLst>
          </p:cNvPr>
          <p:cNvSpPr txBox="1"/>
          <p:nvPr/>
        </p:nvSpPr>
        <p:spPr>
          <a:xfrm>
            <a:off x="1391478" y="0"/>
            <a:ext cx="10495722" cy="830997"/>
          </a:xfrm>
          <a:prstGeom prst="rect">
            <a:avLst/>
          </a:prstGeom>
          <a:noFill/>
        </p:spPr>
        <p:txBody>
          <a:bodyPr wrap="square" rtlCol="0">
            <a:spAutoFit/>
          </a:bodyPr>
          <a:lstStyle/>
          <a:p>
            <a:pPr algn="ctr"/>
            <a:r>
              <a:rPr lang="en-US" sz="2400" dirty="0"/>
              <a:t>By Using the Automate Function We Can Compare Performance Across Modeling Engines</a:t>
            </a:r>
          </a:p>
        </p:txBody>
      </p:sp>
      <p:cxnSp>
        <p:nvCxnSpPr>
          <p:cNvPr id="5" name="Straight Arrow Connector 4">
            <a:extLst>
              <a:ext uri="{FF2B5EF4-FFF2-40B4-BE49-F238E27FC236}">
                <a16:creationId xmlns:a16="http://schemas.microsoft.com/office/drawing/2014/main" id="{1895BA3D-E111-452C-A0A2-749AC37EAA8C}"/>
              </a:ext>
            </a:extLst>
          </p:cNvPr>
          <p:cNvCxnSpPr/>
          <p:nvPr/>
        </p:nvCxnSpPr>
        <p:spPr>
          <a:xfrm>
            <a:off x="999460" y="1562986"/>
            <a:ext cx="2594345" cy="44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8D0159-68D8-4A54-BFC2-F7457715D988}"/>
              </a:ext>
            </a:extLst>
          </p:cNvPr>
          <p:cNvSpPr txBox="1"/>
          <p:nvPr/>
        </p:nvSpPr>
        <p:spPr>
          <a:xfrm>
            <a:off x="85060" y="873826"/>
            <a:ext cx="1871331" cy="369332"/>
          </a:xfrm>
          <a:prstGeom prst="rect">
            <a:avLst/>
          </a:prstGeom>
          <a:noFill/>
        </p:spPr>
        <p:txBody>
          <a:bodyPr wrap="square" rtlCol="0">
            <a:spAutoFit/>
          </a:bodyPr>
          <a:lstStyle/>
          <a:p>
            <a:r>
              <a:rPr lang="en-US" dirty="0"/>
              <a:t>ROC as Criterion</a:t>
            </a:r>
          </a:p>
        </p:txBody>
      </p:sp>
    </p:spTree>
    <p:extLst>
      <p:ext uri="{BB962C8B-B14F-4D97-AF65-F5344CB8AC3E}">
        <p14:creationId xmlns:p14="http://schemas.microsoft.com/office/powerpoint/2010/main" val="2023150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A07709-A194-48ED-A626-B56AE7483674}"/>
              </a:ext>
            </a:extLst>
          </p:cNvPr>
          <p:cNvPicPr>
            <a:picLocks noChangeAspect="1"/>
          </p:cNvPicPr>
          <p:nvPr/>
        </p:nvPicPr>
        <p:blipFill>
          <a:blip r:embed="rId2"/>
          <a:stretch>
            <a:fillRect/>
          </a:stretch>
        </p:blipFill>
        <p:spPr>
          <a:xfrm>
            <a:off x="1956391" y="573785"/>
            <a:ext cx="9248856" cy="5710429"/>
          </a:xfrm>
          <a:prstGeom prst="rect">
            <a:avLst/>
          </a:prstGeom>
        </p:spPr>
      </p:pic>
      <p:sp>
        <p:nvSpPr>
          <p:cNvPr id="3" name="TextBox 2">
            <a:extLst>
              <a:ext uri="{FF2B5EF4-FFF2-40B4-BE49-F238E27FC236}">
                <a16:creationId xmlns:a16="http://schemas.microsoft.com/office/drawing/2014/main" id="{F9577F62-BB2F-4A02-BB1A-5F8C4156D38E}"/>
              </a:ext>
            </a:extLst>
          </p:cNvPr>
          <p:cNvSpPr txBox="1"/>
          <p:nvPr/>
        </p:nvSpPr>
        <p:spPr>
          <a:xfrm>
            <a:off x="85060" y="873826"/>
            <a:ext cx="1871331" cy="369332"/>
          </a:xfrm>
          <a:prstGeom prst="rect">
            <a:avLst/>
          </a:prstGeom>
          <a:noFill/>
        </p:spPr>
        <p:txBody>
          <a:bodyPr wrap="square" rtlCol="0">
            <a:spAutoFit/>
          </a:bodyPr>
          <a:lstStyle/>
          <a:p>
            <a:r>
              <a:rPr lang="en-US" dirty="0"/>
              <a:t>Lift as Criterion</a:t>
            </a:r>
          </a:p>
        </p:txBody>
      </p:sp>
      <p:cxnSp>
        <p:nvCxnSpPr>
          <p:cNvPr id="4" name="Straight Arrow Connector 3">
            <a:extLst>
              <a:ext uri="{FF2B5EF4-FFF2-40B4-BE49-F238E27FC236}">
                <a16:creationId xmlns:a16="http://schemas.microsoft.com/office/drawing/2014/main" id="{DC074961-2DD4-4A96-80E8-6A0009DB888F}"/>
              </a:ext>
            </a:extLst>
          </p:cNvPr>
          <p:cNvCxnSpPr/>
          <p:nvPr/>
        </p:nvCxnSpPr>
        <p:spPr>
          <a:xfrm>
            <a:off x="986753" y="1319915"/>
            <a:ext cx="2594345" cy="44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927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3225F-A59E-4561-8A53-9C6C087A3F9F}"/>
              </a:ext>
            </a:extLst>
          </p:cNvPr>
          <p:cNvPicPr>
            <a:picLocks noChangeAspect="1"/>
          </p:cNvPicPr>
          <p:nvPr/>
        </p:nvPicPr>
        <p:blipFill>
          <a:blip r:embed="rId2"/>
          <a:stretch>
            <a:fillRect/>
          </a:stretch>
        </p:blipFill>
        <p:spPr>
          <a:xfrm>
            <a:off x="2349357" y="946924"/>
            <a:ext cx="8456167" cy="4383582"/>
          </a:xfrm>
          <a:prstGeom prst="rect">
            <a:avLst/>
          </a:prstGeom>
        </p:spPr>
      </p:pic>
      <p:sp>
        <p:nvSpPr>
          <p:cNvPr id="3" name="TextBox 2">
            <a:extLst>
              <a:ext uri="{FF2B5EF4-FFF2-40B4-BE49-F238E27FC236}">
                <a16:creationId xmlns:a16="http://schemas.microsoft.com/office/drawing/2014/main" id="{81CE3BE6-4627-4DC8-8B56-52042872A27F}"/>
              </a:ext>
            </a:extLst>
          </p:cNvPr>
          <p:cNvSpPr txBox="1"/>
          <p:nvPr/>
        </p:nvSpPr>
        <p:spPr>
          <a:xfrm>
            <a:off x="8109765" y="1803330"/>
            <a:ext cx="2365195" cy="923330"/>
          </a:xfrm>
          <a:prstGeom prst="rect">
            <a:avLst/>
          </a:prstGeom>
          <a:noFill/>
        </p:spPr>
        <p:txBody>
          <a:bodyPr wrap="square" rtlCol="0">
            <a:spAutoFit/>
          </a:bodyPr>
          <a:lstStyle/>
          <a:p>
            <a:pPr algn="ctr"/>
            <a:r>
              <a:rPr lang="en-US" dirty="0">
                <a:solidFill>
                  <a:srgbClr val="FF0000"/>
                </a:solidFill>
              </a:rPr>
              <a:t>Internal Users</a:t>
            </a:r>
          </a:p>
          <a:p>
            <a:pPr algn="ctr"/>
            <a:r>
              <a:rPr lang="en-US" dirty="0">
                <a:solidFill>
                  <a:srgbClr val="FF0000"/>
                </a:solidFill>
              </a:rPr>
              <a:t>(e.g. Tableau Workbooks)</a:t>
            </a:r>
          </a:p>
        </p:txBody>
      </p:sp>
      <p:sp>
        <p:nvSpPr>
          <p:cNvPr id="4" name="TextBox 3">
            <a:extLst>
              <a:ext uri="{FF2B5EF4-FFF2-40B4-BE49-F238E27FC236}">
                <a16:creationId xmlns:a16="http://schemas.microsoft.com/office/drawing/2014/main" id="{85366E9E-54E7-482D-AA03-3E24D74CD59E}"/>
              </a:ext>
            </a:extLst>
          </p:cNvPr>
          <p:cNvSpPr txBox="1"/>
          <p:nvPr/>
        </p:nvSpPr>
        <p:spPr>
          <a:xfrm>
            <a:off x="7939198" y="3546752"/>
            <a:ext cx="1903445" cy="923330"/>
          </a:xfrm>
          <a:prstGeom prst="rect">
            <a:avLst/>
          </a:prstGeom>
          <a:noFill/>
        </p:spPr>
        <p:txBody>
          <a:bodyPr wrap="square" rtlCol="0">
            <a:spAutoFit/>
          </a:bodyPr>
          <a:lstStyle/>
          <a:p>
            <a:pPr algn="ctr"/>
            <a:r>
              <a:rPr lang="en-US" dirty="0">
                <a:solidFill>
                  <a:srgbClr val="FF0000"/>
                </a:solidFill>
              </a:rPr>
              <a:t>External Customers Users</a:t>
            </a:r>
          </a:p>
          <a:p>
            <a:pPr algn="ctr"/>
            <a:r>
              <a:rPr lang="en-US" dirty="0">
                <a:solidFill>
                  <a:srgbClr val="FF0000"/>
                </a:solidFill>
              </a:rPr>
              <a:t>(e.g. Web Service)</a:t>
            </a:r>
          </a:p>
        </p:txBody>
      </p:sp>
    </p:spTree>
    <p:extLst>
      <p:ext uri="{BB962C8B-B14F-4D97-AF65-F5344CB8AC3E}">
        <p14:creationId xmlns:p14="http://schemas.microsoft.com/office/powerpoint/2010/main" val="2747221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182AB7-67B6-4A60-BED8-BA68EA765249}"/>
              </a:ext>
            </a:extLst>
          </p:cNvPr>
          <p:cNvSpPr txBox="1"/>
          <p:nvPr/>
        </p:nvSpPr>
        <p:spPr>
          <a:xfrm>
            <a:off x="1491175" y="1983545"/>
            <a:ext cx="9495693" cy="584775"/>
          </a:xfrm>
          <a:prstGeom prst="rect">
            <a:avLst/>
          </a:prstGeom>
          <a:noFill/>
        </p:spPr>
        <p:txBody>
          <a:bodyPr wrap="square" rtlCol="0">
            <a:spAutoFit/>
          </a:bodyPr>
          <a:lstStyle/>
          <a:p>
            <a:pPr algn="ctr"/>
            <a:r>
              <a:rPr lang="en-US" sz="3200" dirty="0"/>
              <a:t>A Walkthrough of What We Have Achieved Thus Far</a:t>
            </a:r>
          </a:p>
        </p:txBody>
      </p:sp>
    </p:spTree>
    <p:extLst>
      <p:ext uri="{BB962C8B-B14F-4D97-AF65-F5344CB8AC3E}">
        <p14:creationId xmlns:p14="http://schemas.microsoft.com/office/powerpoint/2010/main" val="3351367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6960" y="84321"/>
            <a:ext cx="8936072" cy="4954475"/>
          </a:xfrm>
          <a:prstGeom prst="rect">
            <a:avLst/>
          </a:prstGeom>
        </p:spPr>
      </p:pic>
      <p:sp>
        <p:nvSpPr>
          <p:cNvPr id="3" name="TextBox 2"/>
          <p:cNvSpPr txBox="1"/>
          <p:nvPr/>
        </p:nvSpPr>
        <p:spPr>
          <a:xfrm>
            <a:off x="1798232" y="-5690"/>
            <a:ext cx="9164839" cy="400110"/>
          </a:xfrm>
          <a:prstGeom prst="rect">
            <a:avLst/>
          </a:prstGeom>
          <a:noFill/>
        </p:spPr>
        <p:txBody>
          <a:bodyPr wrap="square" rtlCol="0">
            <a:spAutoFit/>
          </a:bodyPr>
          <a:lstStyle/>
          <a:p>
            <a:pPr algn="ctr"/>
            <a:r>
              <a:rPr lang="en-US" sz="2000" dirty="0"/>
              <a:t>The PM Strategy: A Revised CRISP-DM Project Methodology with Three Deliverables</a:t>
            </a:r>
          </a:p>
        </p:txBody>
      </p:sp>
      <p:sp>
        <p:nvSpPr>
          <p:cNvPr id="4" name="TextBox 3">
            <a:extLst>
              <a:ext uri="{FF2B5EF4-FFF2-40B4-BE49-F238E27FC236}">
                <a16:creationId xmlns:a16="http://schemas.microsoft.com/office/drawing/2014/main" id="{191B4014-F895-479F-931F-6B1D838F3EEC}"/>
              </a:ext>
            </a:extLst>
          </p:cNvPr>
          <p:cNvSpPr txBox="1"/>
          <p:nvPr/>
        </p:nvSpPr>
        <p:spPr>
          <a:xfrm>
            <a:off x="1552045" y="5247619"/>
            <a:ext cx="3060562" cy="1477328"/>
          </a:xfrm>
          <a:prstGeom prst="rect">
            <a:avLst/>
          </a:prstGeom>
          <a:noFill/>
        </p:spPr>
        <p:txBody>
          <a:bodyPr wrap="square" rtlCol="0">
            <a:spAutoFit/>
          </a:bodyPr>
          <a:lstStyle/>
          <a:p>
            <a:pPr marL="171450" indent="-171450">
              <a:buFont typeface="Arial" panose="020B0604020202020204" pitchFamily="34" charset="0"/>
              <a:buChar char="•"/>
            </a:pPr>
            <a:r>
              <a:rPr lang="en-US" sz="1000" dirty="0"/>
              <a:t>Project Charter, Value Map and Requirements</a:t>
            </a:r>
          </a:p>
          <a:p>
            <a:pPr marL="171450" indent="-171450">
              <a:buFont typeface="Arial" panose="020B0604020202020204" pitchFamily="34" charset="0"/>
              <a:buChar char="•"/>
            </a:pPr>
            <a:r>
              <a:rPr lang="en-US" sz="1000" dirty="0"/>
              <a:t>Baseline Project Schedule</a:t>
            </a:r>
          </a:p>
          <a:p>
            <a:pPr marL="171450" indent="-171450">
              <a:buFont typeface="Arial" panose="020B0604020202020204" pitchFamily="34" charset="0"/>
              <a:buChar char="•"/>
            </a:pPr>
            <a:r>
              <a:rPr lang="en-US" sz="1000" dirty="0"/>
              <a:t>Business Sign-off and Project Authorization. Scope Change Control</a:t>
            </a:r>
          </a:p>
          <a:p>
            <a:pPr marL="171450" indent="-171450">
              <a:buFont typeface="Arial" panose="020B0604020202020204" pitchFamily="34" charset="0"/>
              <a:buChar char="•"/>
            </a:pPr>
            <a:r>
              <a:rPr lang="en-US" sz="1000" dirty="0"/>
              <a:t>Data Ready</a:t>
            </a:r>
          </a:p>
          <a:p>
            <a:pPr marL="171450" indent="-171450">
              <a:buFont typeface="Arial" panose="020B0604020202020204" pitchFamily="34" charset="0"/>
              <a:buChar char="•"/>
            </a:pPr>
            <a:r>
              <a:rPr lang="en-US" sz="1000" dirty="0"/>
              <a:t>First Models Completed</a:t>
            </a:r>
          </a:p>
          <a:p>
            <a:pPr marL="171450" indent="-171450">
              <a:buFont typeface="Arial" panose="020B0604020202020204" pitchFamily="34" charset="0"/>
              <a:buChar char="•"/>
            </a:pPr>
            <a:r>
              <a:rPr lang="en-US" sz="1000" dirty="0"/>
              <a:t>Issues and Gaps Documented</a:t>
            </a:r>
          </a:p>
          <a:p>
            <a:pPr marL="171450" indent="-171450">
              <a:buFont typeface="Arial" panose="020B0604020202020204" pitchFamily="34" charset="0"/>
              <a:buChar char="•"/>
            </a:pPr>
            <a:r>
              <a:rPr lang="en-US" sz="1000" dirty="0"/>
              <a:t>Causal Factors Identified</a:t>
            </a:r>
          </a:p>
          <a:p>
            <a:pPr marL="171450" indent="-171450">
              <a:buFont typeface="Arial" panose="020B0604020202020204" pitchFamily="34" charset="0"/>
              <a:buChar char="•"/>
            </a:pPr>
            <a:r>
              <a:rPr lang="en-US" sz="1000" dirty="0"/>
              <a:t>Process Improvements Made</a:t>
            </a:r>
          </a:p>
        </p:txBody>
      </p:sp>
      <p:sp>
        <p:nvSpPr>
          <p:cNvPr id="5" name="Right Brace 4">
            <a:extLst>
              <a:ext uri="{FF2B5EF4-FFF2-40B4-BE49-F238E27FC236}">
                <a16:creationId xmlns:a16="http://schemas.microsoft.com/office/drawing/2014/main" id="{88C835D1-E5C3-4885-BF0A-39933B29182E}"/>
              </a:ext>
            </a:extLst>
          </p:cNvPr>
          <p:cNvSpPr/>
          <p:nvPr/>
        </p:nvSpPr>
        <p:spPr>
          <a:xfrm rot="5400000">
            <a:off x="3027351" y="3757040"/>
            <a:ext cx="165372" cy="28157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ight Brace 5">
            <a:extLst>
              <a:ext uri="{FF2B5EF4-FFF2-40B4-BE49-F238E27FC236}">
                <a16:creationId xmlns:a16="http://schemas.microsoft.com/office/drawing/2014/main" id="{0AAEE896-FAC3-4673-ABFF-BA1B18BB9FD1}"/>
              </a:ext>
            </a:extLst>
          </p:cNvPr>
          <p:cNvSpPr/>
          <p:nvPr/>
        </p:nvSpPr>
        <p:spPr>
          <a:xfrm rot="5400000">
            <a:off x="6001455" y="3856428"/>
            <a:ext cx="300080" cy="26253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ight Brace 6">
            <a:extLst>
              <a:ext uri="{FF2B5EF4-FFF2-40B4-BE49-F238E27FC236}">
                <a16:creationId xmlns:a16="http://schemas.microsoft.com/office/drawing/2014/main" id="{FEED9259-9545-4341-A453-A7513C8FC25C}"/>
              </a:ext>
            </a:extLst>
          </p:cNvPr>
          <p:cNvSpPr/>
          <p:nvPr/>
        </p:nvSpPr>
        <p:spPr>
          <a:xfrm rot="5400000">
            <a:off x="8883343" y="3694479"/>
            <a:ext cx="280331" cy="29689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0CC6C127-0E13-4BF7-9BFF-E8E28C7213C5}"/>
              </a:ext>
            </a:extLst>
          </p:cNvPr>
          <p:cNvSpPr txBox="1"/>
          <p:nvPr/>
        </p:nvSpPr>
        <p:spPr>
          <a:xfrm>
            <a:off x="4612607" y="5351370"/>
            <a:ext cx="3737456" cy="1015663"/>
          </a:xfrm>
          <a:prstGeom prst="rect">
            <a:avLst/>
          </a:prstGeom>
          <a:noFill/>
        </p:spPr>
        <p:txBody>
          <a:bodyPr wrap="square" rtlCol="0">
            <a:spAutoFit/>
          </a:bodyPr>
          <a:lstStyle/>
          <a:p>
            <a:pPr marL="171450" indent="-171450">
              <a:buFont typeface="Arial" panose="020B0604020202020204" pitchFamily="34" charset="0"/>
              <a:buChar char="•"/>
            </a:pPr>
            <a:r>
              <a:rPr lang="en-US" sz="1000" dirty="0"/>
              <a:t>Deployment Model Refined</a:t>
            </a:r>
          </a:p>
          <a:p>
            <a:pPr marL="171450" indent="-171450">
              <a:buFont typeface="Arial" panose="020B0604020202020204" pitchFamily="34" charset="0"/>
              <a:buChar char="•"/>
            </a:pPr>
            <a:r>
              <a:rPr lang="en-US" sz="1000" dirty="0"/>
              <a:t>Data Readiness</a:t>
            </a:r>
          </a:p>
          <a:p>
            <a:pPr marL="171450" indent="-171450">
              <a:buFont typeface="Arial" panose="020B0604020202020204" pitchFamily="34" charset="0"/>
              <a:buChar char="•"/>
            </a:pPr>
            <a:r>
              <a:rPr lang="en-US" sz="1000" dirty="0"/>
              <a:t>Scoring Deployed</a:t>
            </a:r>
          </a:p>
          <a:p>
            <a:pPr marL="171450" indent="-171450">
              <a:buFont typeface="Arial" panose="020B0604020202020204" pitchFamily="34" charset="0"/>
              <a:buChar char="•"/>
            </a:pPr>
            <a:r>
              <a:rPr lang="en-US" sz="1000" dirty="0"/>
              <a:t>User Training Delivered</a:t>
            </a:r>
          </a:p>
          <a:p>
            <a:pPr marL="171450" indent="-171450">
              <a:buFont typeface="Arial" panose="020B0604020202020204" pitchFamily="34" charset="0"/>
              <a:buChar char="•"/>
            </a:pPr>
            <a:r>
              <a:rPr lang="en-US" sz="1000" dirty="0"/>
              <a:t>Issues and Defects Captured and Closed</a:t>
            </a:r>
          </a:p>
          <a:p>
            <a:pPr marL="171450" indent="-171450">
              <a:buFont typeface="Arial" panose="020B0604020202020204" pitchFamily="34" charset="0"/>
              <a:buChar char="•"/>
            </a:pPr>
            <a:r>
              <a:rPr lang="en-US" sz="1000" dirty="0"/>
              <a:t>Phase Exit Review Completed</a:t>
            </a:r>
          </a:p>
        </p:txBody>
      </p:sp>
      <p:sp>
        <p:nvSpPr>
          <p:cNvPr id="10" name="TextBox 9">
            <a:extLst>
              <a:ext uri="{FF2B5EF4-FFF2-40B4-BE49-F238E27FC236}">
                <a16:creationId xmlns:a16="http://schemas.microsoft.com/office/drawing/2014/main" id="{9E3DC5AF-9DD5-425E-8CD5-6266708041C3}"/>
              </a:ext>
            </a:extLst>
          </p:cNvPr>
          <p:cNvSpPr txBox="1"/>
          <p:nvPr/>
        </p:nvSpPr>
        <p:spPr>
          <a:xfrm>
            <a:off x="7464155" y="5351165"/>
            <a:ext cx="3737456"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Future State Process Documented for Resume’ Screening</a:t>
            </a:r>
          </a:p>
          <a:p>
            <a:pPr marL="171450" indent="-171450">
              <a:buFont typeface="Arial" panose="020B0604020202020204" pitchFamily="34" charset="0"/>
              <a:buChar char="•"/>
            </a:pPr>
            <a:r>
              <a:rPr lang="en-US" sz="1000" dirty="0"/>
              <a:t>Resume’ Automation Built, Tested and Deployed</a:t>
            </a:r>
          </a:p>
          <a:p>
            <a:pPr marL="171450" indent="-171450">
              <a:buFont typeface="Arial" panose="020B0604020202020204" pitchFamily="34" charset="0"/>
              <a:buChar char="•"/>
            </a:pPr>
            <a:r>
              <a:rPr lang="en-US" sz="1000" dirty="0"/>
              <a:t>User Training Delivered</a:t>
            </a:r>
          </a:p>
          <a:p>
            <a:pPr indent="166688">
              <a:buFont typeface="Arial" panose="020B0604020202020204" pitchFamily="34" charset="0"/>
              <a:buChar char="•"/>
            </a:pPr>
            <a:r>
              <a:rPr lang="en-US" sz="1000" dirty="0"/>
              <a:t>Issues  and Defects Closed</a:t>
            </a:r>
          </a:p>
          <a:p>
            <a:pPr indent="166688">
              <a:buFont typeface="Arial" panose="020B0604020202020204" pitchFamily="34" charset="0"/>
              <a:buChar char="•"/>
            </a:pPr>
            <a:r>
              <a:rPr lang="en-US" sz="1000" dirty="0"/>
              <a:t>Support and Maintenance Begins</a:t>
            </a:r>
          </a:p>
        </p:txBody>
      </p:sp>
      <p:cxnSp>
        <p:nvCxnSpPr>
          <p:cNvPr id="13" name="Straight Connector 12">
            <a:extLst>
              <a:ext uri="{FF2B5EF4-FFF2-40B4-BE49-F238E27FC236}">
                <a16:creationId xmlns:a16="http://schemas.microsoft.com/office/drawing/2014/main" id="{E14306BF-4EA4-4058-B18F-4B0F82396E05}"/>
              </a:ext>
            </a:extLst>
          </p:cNvPr>
          <p:cNvCxnSpPr>
            <a:cxnSpLocks/>
          </p:cNvCxnSpPr>
          <p:nvPr/>
        </p:nvCxnSpPr>
        <p:spPr>
          <a:xfrm flipH="1">
            <a:off x="4777018" y="477059"/>
            <a:ext cx="30909" cy="469023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C2368D-7C39-4624-A12B-B13E9D9BC7B8}"/>
              </a:ext>
            </a:extLst>
          </p:cNvPr>
          <p:cNvCxnSpPr>
            <a:cxnSpLocks/>
          </p:cNvCxnSpPr>
          <p:nvPr/>
        </p:nvCxnSpPr>
        <p:spPr>
          <a:xfrm flipH="1">
            <a:off x="7506117" y="440281"/>
            <a:ext cx="64520" cy="476379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864392-8C24-4215-9FF4-049D7A9A937E}"/>
              </a:ext>
            </a:extLst>
          </p:cNvPr>
          <p:cNvCxnSpPr>
            <a:cxnSpLocks/>
          </p:cNvCxnSpPr>
          <p:nvPr/>
        </p:nvCxnSpPr>
        <p:spPr>
          <a:xfrm flipH="1">
            <a:off x="10507315" y="422092"/>
            <a:ext cx="64520" cy="476379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9255E0-60AE-449E-A44F-6D3F3DD94417}"/>
              </a:ext>
            </a:extLst>
          </p:cNvPr>
          <p:cNvSpPr txBox="1"/>
          <p:nvPr/>
        </p:nvSpPr>
        <p:spPr>
          <a:xfrm>
            <a:off x="10829581" y="3327094"/>
            <a:ext cx="980501" cy="923330"/>
          </a:xfrm>
          <a:prstGeom prst="rect">
            <a:avLst/>
          </a:prstGeom>
          <a:noFill/>
        </p:spPr>
        <p:txBody>
          <a:bodyPr wrap="square" rtlCol="0">
            <a:spAutoFit/>
          </a:bodyPr>
          <a:lstStyle/>
          <a:p>
            <a:r>
              <a:rPr lang="en-US" dirty="0">
                <a:solidFill>
                  <a:srgbClr val="FF0000"/>
                </a:solidFill>
              </a:rPr>
              <a:t>Quality Gate Reviews</a:t>
            </a:r>
          </a:p>
        </p:txBody>
      </p:sp>
      <p:cxnSp>
        <p:nvCxnSpPr>
          <p:cNvPr id="12" name="Straight Arrow Connector 11">
            <a:extLst>
              <a:ext uri="{FF2B5EF4-FFF2-40B4-BE49-F238E27FC236}">
                <a16:creationId xmlns:a16="http://schemas.microsoft.com/office/drawing/2014/main" id="{E0845BBA-38CF-4C01-A0B3-B281D1615CA8}"/>
              </a:ext>
            </a:extLst>
          </p:cNvPr>
          <p:cNvCxnSpPr/>
          <p:nvPr/>
        </p:nvCxnSpPr>
        <p:spPr>
          <a:xfrm flipH="1">
            <a:off x="10571835" y="3910988"/>
            <a:ext cx="257746" cy="3394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02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514EC6-2FC2-4774-860D-71FD99FFE0AC}"/>
              </a:ext>
            </a:extLst>
          </p:cNvPr>
          <p:cNvPicPr>
            <a:picLocks noChangeAspect="1"/>
          </p:cNvPicPr>
          <p:nvPr/>
        </p:nvPicPr>
        <p:blipFill>
          <a:blip r:embed="rId2"/>
          <a:stretch>
            <a:fillRect/>
          </a:stretch>
        </p:blipFill>
        <p:spPr>
          <a:xfrm>
            <a:off x="455635" y="0"/>
            <a:ext cx="11521283" cy="2676154"/>
          </a:xfrm>
          <a:prstGeom prst="rect">
            <a:avLst/>
          </a:prstGeom>
        </p:spPr>
      </p:pic>
      <p:cxnSp>
        <p:nvCxnSpPr>
          <p:cNvPr id="9" name="Straight Arrow Connector 8">
            <a:extLst>
              <a:ext uri="{FF2B5EF4-FFF2-40B4-BE49-F238E27FC236}">
                <a16:creationId xmlns:a16="http://schemas.microsoft.com/office/drawing/2014/main" id="{8B7D061E-0447-4BC8-AAD8-0A538EDC2E20}"/>
              </a:ext>
            </a:extLst>
          </p:cNvPr>
          <p:cNvCxnSpPr/>
          <p:nvPr/>
        </p:nvCxnSpPr>
        <p:spPr>
          <a:xfrm flipV="1">
            <a:off x="6457249" y="3316406"/>
            <a:ext cx="2838734" cy="2647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8B73BBB-7FFC-469B-AFEA-108CEE453A9B}"/>
              </a:ext>
            </a:extLst>
          </p:cNvPr>
          <p:cNvSpPr txBox="1"/>
          <p:nvPr/>
        </p:nvSpPr>
        <p:spPr>
          <a:xfrm rot="18901745">
            <a:off x="7093442" y="3068111"/>
            <a:ext cx="2065100" cy="1200329"/>
          </a:xfrm>
          <a:prstGeom prst="rect">
            <a:avLst/>
          </a:prstGeom>
          <a:noFill/>
        </p:spPr>
        <p:txBody>
          <a:bodyPr wrap="square" rtlCol="0">
            <a:spAutoFit/>
          </a:bodyPr>
          <a:lstStyle/>
          <a:p>
            <a:r>
              <a:rPr lang="en-US" dirty="0"/>
              <a:t>Deploy Scoring to Group With Access to Power BI/Tableau, etc.</a:t>
            </a:r>
          </a:p>
        </p:txBody>
      </p:sp>
      <p:sp>
        <p:nvSpPr>
          <p:cNvPr id="7" name="TextBox 6">
            <a:extLst>
              <a:ext uri="{FF2B5EF4-FFF2-40B4-BE49-F238E27FC236}">
                <a16:creationId xmlns:a16="http://schemas.microsoft.com/office/drawing/2014/main" id="{2362F926-C890-46AB-B621-80E58F4CFCD8}"/>
              </a:ext>
            </a:extLst>
          </p:cNvPr>
          <p:cNvSpPr txBox="1"/>
          <p:nvPr/>
        </p:nvSpPr>
        <p:spPr>
          <a:xfrm>
            <a:off x="1631089" y="16620"/>
            <a:ext cx="10345828" cy="400110"/>
          </a:xfrm>
          <a:prstGeom prst="rect">
            <a:avLst/>
          </a:prstGeom>
          <a:noFill/>
        </p:spPr>
        <p:txBody>
          <a:bodyPr wrap="square" rtlCol="0">
            <a:spAutoFit/>
          </a:bodyPr>
          <a:lstStyle/>
          <a:p>
            <a:pPr algn="ctr"/>
            <a:r>
              <a:rPr lang="en-US" sz="2000" dirty="0"/>
              <a:t>Once the ML Model is Progressively Proven In Value, It is Deployed With Increasing Investment</a:t>
            </a:r>
          </a:p>
        </p:txBody>
      </p:sp>
      <p:pic>
        <p:nvPicPr>
          <p:cNvPr id="18" name="Picture 17">
            <a:extLst>
              <a:ext uri="{FF2B5EF4-FFF2-40B4-BE49-F238E27FC236}">
                <a16:creationId xmlns:a16="http://schemas.microsoft.com/office/drawing/2014/main" id="{21658646-4773-4F34-8018-084BA1909186}"/>
              </a:ext>
            </a:extLst>
          </p:cNvPr>
          <p:cNvPicPr>
            <a:picLocks noChangeAspect="1"/>
          </p:cNvPicPr>
          <p:nvPr/>
        </p:nvPicPr>
        <p:blipFill>
          <a:blip r:embed="rId3"/>
          <a:stretch>
            <a:fillRect/>
          </a:stretch>
        </p:blipFill>
        <p:spPr>
          <a:xfrm>
            <a:off x="1612067" y="2772953"/>
            <a:ext cx="2009878" cy="3734571"/>
          </a:xfrm>
          <a:prstGeom prst="rect">
            <a:avLst/>
          </a:prstGeom>
        </p:spPr>
      </p:pic>
      <p:pic>
        <p:nvPicPr>
          <p:cNvPr id="19" name="Picture 18">
            <a:extLst>
              <a:ext uri="{FF2B5EF4-FFF2-40B4-BE49-F238E27FC236}">
                <a16:creationId xmlns:a16="http://schemas.microsoft.com/office/drawing/2014/main" id="{00EF9CDE-203C-480D-A2C6-A3598251D579}"/>
              </a:ext>
            </a:extLst>
          </p:cNvPr>
          <p:cNvPicPr>
            <a:picLocks noChangeAspect="1"/>
          </p:cNvPicPr>
          <p:nvPr/>
        </p:nvPicPr>
        <p:blipFill>
          <a:blip r:embed="rId3"/>
          <a:stretch>
            <a:fillRect/>
          </a:stretch>
        </p:blipFill>
        <p:spPr>
          <a:xfrm>
            <a:off x="5067850" y="2729823"/>
            <a:ext cx="2009878" cy="3734571"/>
          </a:xfrm>
          <a:prstGeom prst="rect">
            <a:avLst/>
          </a:prstGeom>
        </p:spPr>
      </p:pic>
      <p:pic>
        <p:nvPicPr>
          <p:cNvPr id="20" name="Picture 19">
            <a:extLst>
              <a:ext uri="{FF2B5EF4-FFF2-40B4-BE49-F238E27FC236}">
                <a16:creationId xmlns:a16="http://schemas.microsoft.com/office/drawing/2014/main" id="{54B17A1D-0230-4DB2-A005-CD4E937744D2}"/>
              </a:ext>
            </a:extLst>
          </p:cNvPr>
          <p:cNvPicPr>
            <a:picLocks noChangeAspect="1"/>
          </p:cNvPicPr>
          <p:nvPr/>
        </p:nvPicPr>
        <p:blipFill>
          <a:blip r:embed="rId3"/>
          <a:stretch>
            <a:fillRect/>
          </a:stretch>
        </p:blipFill>
        <p:spPr>
          <a:xfrm>
            <a:off x="9477196" y="2641064"/>
            <a:ext cx="2009878" cy="3734571"/>
          </a:xfrm>
          <a:prstGeom prst="rect">
            <a:avLst/>
          </a:prstGeom>
        </p:spPr>
      </p:pic>
      <p:cxnSp>
        <p:nvCxnSpPr>
          <p:cNvPr id="8" name="Straight Arrow Connector 7">
            <a:extLst>
              <a:ext uri="{FF2B5EF4-FFF2-40B4-BE49-F238E27FC236}">
                <a16:creationId xmlns:a16="http://schemas.microsoft.com/office/drawing/2014/main" id="{89610E91-FF36-4E25-B400-C2470AEE23C9}"/>
              </a:ext>
            </a:extLst>
          </p:cNvPr>
          <p:cNvCxnSpPr>
            <a:cxnSpLocks/>
          </p:cNvCxnSpPr>
          <p:nvPr/>
        </p:nvCxnSpPr>
        <p:spPr>
          <a:xfrm flipV="1">
            <a:off x="3114961" y="3316406"/>
            <a:ext cx="2466973" cy="2350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A629EAC-25E3-4256-8734-B8A1E9C521BA}"/>
              </a:ext>
            </a:extLst>
          </p:cNvPr>
          <p:cNvSpPr txBox="1"/>
          <p:nvPr/>
        </p:nvSpPr>
        <p:spPr>
          <a:xfrm>
            <a:off x="416640" y="3715986"/>
            <a:ext cx="1214449" cy="584775"/>
          </a:xfrm>
          <a:prstGeom prst="rect">
            <a:avLst/>
          </a:prstGeom>
          <a:noFill/>
        </p:spPr>
        <p:txBody>
          <a:bodyPr wrap="square" rtlCol="0">
            <a:spAutoFit/>
          </a:bodyPr>
          <a:lstStyle/>
          <a:p>
            <a:pPr algn="ctr"/>
            <a:r>
              <a:rPr lang="en-US" sz="1600" dirty="0"/>
              <a:t>First  Iteration</a:t>
            </a:r>
          </a:p>
        </p:txBody>
      </p:sp>
      <p:cxnSp>
        <p:nvCxnSpPr>
          <p:cNvPr id="14" name="Straight Arrow Connector 13">
            <a:extLst>
              <a:ext uri="{FF2B5EF4-FFF2-40B4-BE49-F238E27FC236}">
                <a16:creationId xmlns:a16="http://schemas.microsoft.com/office/drawing/2014/main" id="{FB2C6143-C57C-4A5C-B1F7-89529F385998}"/>
              </a:ext>
            </a:extLst>
          </p:cNvPr>
          <p:cNvCxnSpPr>
            <a:cxnSpLocks/>
          </p:cNvCxnSpPr>
          <p:nvPr/>
        </p:nvCxnSpPr>
        <p:spPr>
          <a:xfrm flipV="1">
            <a:off x="10654631" y="4389120"/>
            <a:ext cx="1322286" cy="1462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7EE9D9-0D31-45A1-B170-77CBBD7B96B0}"/>
              </a:ext>
            </a:extLst>
          </p:cNvPr>
          <p:cNvSpPr txBox="1"/>
          <p:nvPr/>
        </p:nvSpPr>
        <p:spPr>
          <a:xfrm rot="18901745">
            <a:off x="10741830" y="3272921"/>
            <a:ext cx="1793076" cy="1200329"/>
          </a:xfrm>
          <a:prstGeom prst="rect">
            <a:avLst/>
          </a:prstGeom>
          <a:noFill/>
        </p:spPr>
        <p:txBody>
          <a:bodyPr wrap="square" rtlCol="0">
            <a:spAutoFit/>
          </a:bodyPr>
          <a:lstStyle/>
          <a:p>
            <a:r>
              <a:rPr lang="en-US" dirty="0"/>
              <a:t>Deploy Scoring for Enterprise</a:t>
            </a:r>
          </a:p>
          <a:p>
            <a:r>
              <a:rPr lang="en-US" dirty="0"/>
              <a:t>Usage and Interfaces</a:t>
            </a:r>
          </a:p>
        </p:txBody>
      </p:sp>
      <p:sp>
        <p:nvSpPr>
          <p:cNvPr id="5" name="TextBox 4">
            <a:extLst>
              <a:ext uri="{FF2B5EF4-FFF2-40B4-BE49-F238E27FC236}">
                <a16:creationId xmlns:a16="http://schemas.microsoft.com/office/drawing/2014/main" id="{E82ADB2F-5C9C-44CF-96A4-17CF2BABC6B7}"/>
              </a:ext>
            </a:extLst>
          </p:cNvPr>
          <p:cNvSpPr txBox="1"/>
          <p:nvPr/>
        </p:nvSpPr>
        <p:spPr>
          <a:xfrm>
            <a:off x="1439934" y="5996033"/>
            <a:ext cx="2466973" cy="923330"/>
          </a:xfrm>
          <a:prstGeom prst="rect">
            <a:avLst/>
          </a:prstGeom>
          <a:noFill/>
        </p:spPr>
        <p:txBody>
          <a:bodyPr wrap="square" rtlCol="0">
            <a:spAutoFit/>
          </a:bodyPr>
          <a:lstStyle/>
          <a:p>
            <a:endParaRPr lang="en-US" dirty="0">
              <a:solidFill>
                <a:srgbClr val="FF0000"/>
              </a:solidFill>
            </a:endParaRPr>
          </a:p>
          <a:p>
            <a:r>
              <a:rPr lang="en-US" dirty="0">
                <a:solidFill>
                  <a:srgbClr val="FF0000"/>
                </a:solidFill>
              </a:rPr>
              <a:t>Explainable Knowledge</a:t>
            </a:r>
          </a:p>
          <a:p>
            <a:r>
              <a:rPr lang="en-US" dirty="0">
                <a:solidFill>
                  <a:srgbClr val="FF0000"/>
                </a:solidFill>
              </a:rPr>
              <a:t>Of Business Process</a:t>
            </a:r>
          </a:p>
        </p:txBody>
      </p:sp>
      <p:sp>
        <p:nvSpPr>
          <p:cNvPr id="21" name="TextBox 20">
            <a:extLst>
              <a:ext uri="{FF2B5EF4-FFF2-40B4-BE49-F238E27FC236}">
                <a16:creationId xmlns:a16="http://schemas.microsoft.com/office/drawing/2014/main" id="{312C34B6-5099-421D-A6EE-9EE05B4F5BFC}"/>
              </a:ext>
            </a:extLst>
          </p:cNvPr>
          <p:cNvSpPr txBox="1"/>
          <p:nvPr/>
        </p:nvSpPr>
        <p:spPr>
          <a:xfrm>
            <a:off x="3704793" y="6247233"/>
            <a:ext cx="4477951" cy="646331"/>
          </a:xfrm>
          <a:prstGeom prst="rect">
            <a:avLst/>
          </a:prstGeom>
          <a:noFill/>
        </p:spPr>
        <p:txBody>
          <a:bodyPr wrap="square" rtlCol="0">
            <a:spAutoFit/>
          </a:bodyPr>
          <a:lstStyle/>
          <a:p>
            <a:pPr algn="ctr"/>
            <a:r>
              <a:rPr lang="en-US" dirty="0">
                <a:solidFill>
                  <a:srgbClr val="FF0000"/>
                </a:solidFill>
              </a:rPr>
              <a:t>Predictive Knowledge</a:t>
            </a:r>
          </a:p>
          <a:p>
            <a:pPr algn="ctr"/>
            <a:r>
              <a:rPr lang="en-US" dirty="0">
                <a:solidFill>
                  <a:srgbClr val="FF0000"/>
                </a:solidFill>
              </a:rPr>
              <a:t>Individual Business User </a:t>
            </a:r>
          </a:p>
        </p:txBody>
      </p:sp>
      <p:sp>
        <p:nvSpPr>
          <p:cNvPr id="23" name="TextBox 22">
            <a:extLst>
              <a:ext uri="{FF2B5EF4-FFF2-40B4-BE49-F238E27FC236}">
                <a16:creationId xmlns:a16="http://schemas.microsoft.com/office/drawing/2014/main" id="{2F97AA60-25FB-47D6-A90A-2B3E1150C8BD}"/>
              </a:ext>
            </a:extLst>
          </p:cNvPr>
          <p:cNvSpPr txBox="1"/>
          <p:nvPr/>
        </p:nvSpPr>
        <p:spPr>
          <a:xfrm>
            <a:off x="8314191" y="6227489"/>
            <a:ext cx="4477951" cy="646331"/>
          </a:xfrm>
          <a:prstGeom prst="rect">
            <a:avLst/>
          </a:prstGeom>
          <a:noFill/>
        </p:spPr>
        <p:txBody>
          <a:bodyPr wrap="square" rtlCol="0">
            <a:spAutoFit/>
          </a:bodyPr>
          <a:lstStyle/>
          <a:p>
            <a:pPr algn="ctr"/>
            <a:r>
              <a:rPr lang="en-US" dirty="0">
                <a:solidFill>
                  <a:srgbClr val="FF0000"/>
                </a:solidFill>
              </a:rPr>
              <a:t>Predictive Knowledge</a:t>
            </a:r>
          </a:p>
          <a:p>
            <a:pPr algn="ctr"/>
            <a:r>
              <a:rPr lang="en-US" dirty="0">
                <a:solidFill>
                  <a:srgbClr val="FF0000"/>
                </a:solidFill>
              </a:rPr>
              <a:t>Enterprise Level</a:t>
            </a:r>
          </a:p>
        </p:txBody>
      </p:sp>
      <p:sp>
        <p:nvSpPr>
          <p:cNvPr id="24" name="TextBox 23">
            <a:extLst>
              <a:ext uri="{FF2B5EF4-FFF2-40B4-BE49-F238E27FC236}">
                <a16:creationId xmlns:a16="http://schemas.microsoft.com/office/drawing/2014/main" id="{6F1B7E95-1DF2-46DE-B5C6-7993730BDABC}"/>
              </a:ext>
            </a:extLst>
          </p:cNvPr>
          <p:cNvSpPr txBox="1"/>
          <p:nvPr/>
        </p:nvSpPr>
        <p:spPr>
          <a:xfrm>
            <a:off x="4153187" y="4850199"/>
            <a:ext cx="1214449" cy="584775"/>
          </a:xfrm>
          <a:prstGeom prst="rect">
            <a:avLst/>
          </a:prstGeom>
          <a:noFill/>
        </p:spPr>
        <p:txBody>
          <a:bodyPr wrap="square" rtlCol="0">
            <a:spAutoFit/>
          </a:bodyPr>
          <a:lstStyle/>
          <a:p>
            <a:pPr algn="ctr"/>
            <a:r>
              <a:rPr lang="en-US" sz="1600" dirty="0"/>
              <a:t>Second Iteration</a:t>
            </a:r>
          </a:p>
        </p:txBody>
      </p:sp>
      <p:sp>
        <p:nvSpPr>
          <p:cNvPr id="25" name="TextBox 24">
            <a:extLst>
              <a:ext uri="{FF2B5EF4-FFF2-40B4-BE49-F238E27FC236}">
                <a16:creationId xmlns:a16="http://schemas.microsoft.com/office/drawing/2014/main" id="{C364ADE8-A781-4D39-B754-EC7A6A6F5390}"/>
              </a:ext>
            </a:extLst>
          </p:cNvPr>
          <p:cNvSpPr txBox="1"/>
          <p:nvPr/>
        </p:nvSpPr>
        <p:spPr>
          <a:xfrm>
            <a:off x="8609982" y="4772964"/>
            <a:ext cx="1214449" cy="584775"/>
          </a:xfrm>
          <a:prstGeom prst="rect">
            <a:avLst/>
          </a:prstGeom>
          <a:noFill/>
        </p:spPr>
        <p:txBody>
          <a:bodyPr wrap="square" rtlCol="0">
            <a:spAutoFit/>
          </a:bodyPr>
          <a:lstStyle/>
          <a:p>
            <a:pPr algn="ctr"/>
            <a:r>
              <a:rPr lang="en-US" sz="1600" dirty="0"/>
              <a:t>Third Iteration</a:t>
            </a:r>
          </a:p>
        </p:txBody>
      </p:sp>
      <p:sp>
        <p:nvSpPr>
          <p:cNvPr id="4" name="TextBox 3">
            <a:extLst>
              <a:ext uri="{FF2B5EF4-FFF2-40B4-BE49-F238E27FC236}">
                <a16:creationId xmlns:a16="http://schemas.microsoft.com/office/drawing/2014/main" id="{ADED075E-71A8-42B1-B9A4-2FF017BD47F5}"/>
              </a:ext>
            </a:extLst>
          </p:cNvPr>
          <p:cNvSpPr txBox="1"/>
          <p:nvPr/>
        </p:nvSpPr>
        <p:spPr>
          <a:xfrm>
            <a:off x="1855511" y="2627568"/>
            <a:ext cx="2875562" cy="276999"/>
          </a:xfrm>
          <a:prstGeom prst="rect">
            <a:avLst/>
          </a:prstGeom>
          <a:noFill/>
        </p:spPr>
        <p:txBody>
          <a:bodyPr wrap="square" rtlCol="0">
            <a:spAutoFit/>
          </a:bodyPr>
          <a:lstStyle/>
          <a:p>
            <a:r>
              <a:rPr lang="en-US" sz="1200" dirty="0">
                <a:solidFill>
                  <a:srgbClr val="FF0000"/>
                </a:solidFill>
              </a:rPr>
              <a:t>Cycles Follow the Scientific Method</a:t>
            </a:r>
          </a:p>
        </p:txBody>
      </p:sp>
    </p:spTree>
    <p:extLst>
      <p:ext uri="{BB962C8B-B14F-4D97-AF65-F5344CB8AC3E}">
        <p14:creationId xmlns:p14="http://schemas.microsoft.com/office/powerpoint/2010/main" val="1202825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3C60E2-EE07-4597-883C-D91A90E9F6BE}"/>
              </a:ext>
            </a:extLst>
          </p:cNvPr>
          <p:cNvSpPr txBox="1"/>
          <p:nvPr/>
        </p:nvSpPr>
        <p:spPr>
          <a:xfrm>
            <a:off x="5946905" y="6207094"/>
            <a:ext cx="1740024" cy="369332"/>
          </a:xfrm>
          <a:prstGeom prst="rect">
            <a:avLst/>
          </a:prstGeom>
          <a:noFill/>
        </p:spPr>
        <p:txBody>
          <a:bodyPr wrap="square" rtlCol="0">
            <a:spAutoFit/>
          </a:bodyPr>
          <a:lstStyle/>
          <a:p>
            <a:r>
              <a:rPr lang="en-US" dirty="0"/>
              <a:t>Servers…..</a:t>
            </a:r>
          </a:p>
        </p:txBody>
      </p:sp>
      <p:sp>
        <p:nvSpPr>
          <p:cNvPr id="4" name="TextBox 3">
            <a:extLst>
              <a:ext uri="{FF2B5EF4-FFF2-40B4-BE49-F238E27FC236}">
                <a16:creationId xmlns:a16="http://schemas.microsoft.com/office/drawing/2014/main" id="{7CDED23B-C2D7-42B6-8F3C-C3FEA4A36D2A}"/>
              </a:ext>
            </a:extLst>
          </p:cNvPr>
          <p:cNvSpPr txBox="1"/>
          <p:nvPr/>
        </p:nvSpPr>
        <p:spPr>
          <a:xfrm>
            <a:off x="1930515" y="200648"/>
            <a:ext cx="9277165" cy="523220"/>
          </a:xfrm>
          <a:prstGeom prst="rect">
            <a:avLst/>
          </a:prstGeom>
          <a:noFill/>
        </p:spPr>
        <p:txBody>
          <a:bodyPr wrap="square" rtlCol="0">
            <a:spAutoFit/>
          </a:bodyPr>
          <a:lstStyle/>
          <a:p>
            <a:r>
              <a:rPr lang="en-US" sz="2800" dirty="0"/>
              <a:t>Begin With The Identification of Relevant Data Sources………….</a:t>
            </a:r>
          </a:p>
        </p:txBody>
      </p:sp>
      <p:pic>
        <p:nvPicPr>
          <p:cNvPr id="5" name="Picture 4">
            <a:extLst>
              <a:ext uri="{FF2B5EF4-FFF2-40B4-BE49-F238E27FC236}">
                <a16:creationId xmlns:a16="http://schemas.microsoft.com/office/drawing/2014/main" id="{0969E0DB-3350-4D3F-8FB7-32890BE1163C}"/>
              </a:ext>
            </a:extLst>
          </p:cNvPr>
          <p:cNvPicPr>
            <a:picLocks noChangeAspect="1"/>
          </p:cNvPicPr>
          <p:nvPr/>
        </p:nvPicPr>
        <p:blipFill>
          <a:blip r:embed="rId2">
            <a:duotone>
              <a:prstClr val="black"/>
              <a:schemeClr val="tx2">
                <a:tint val="45000"/>
                <a:satMod val="400000"/>
              </a:schemeClr>
            </a:duotone>
          </a:blip>
          <a:stretch>
            <a:fillRect/>
          </a:stretch>
        </p:blipFill>
        <p:spPr>
          <a:xfrm>
            <a:off x="416720" y="2033609"/>
            <a:ext cx="4963147" cy="1911097"/>
          </a:xfrm>
          <a:prstGeom prst="rect">
            <a:avLst/>
          </a:prstGeom>
        </p:spPr>
      </p:pic>
      <p:pic>
        <p:nvPicPr>
          <p:cNvPr id="6" name="Picture 5">
            <a:extLst>
              <a:ext uri="{FF2B5EF4-FFF2-40B4-BE49-F238E27FC236}">
                <a16:creationId xmlns:a16="http://schemas.microsoft.com/office/drawing/2014/main" id="{49030E1D-C902-4A30-BCF9-180C65FD41D3}"/>
              </a:ext>
            </a:extLst>
          </p:cNvPr>
          <p:cNvPicPr>
            <a:picLocks noChangeAspect="1"/>
          </p:cNvPicPr>
          <p:nvPr/>
        </p:nvPicPr>
        <p:blipFill>
          <a:blip r:embed="rId3">
            <a:biLevel thresh="50000"/>
          </a:blip>
          <a:stretch>
            <a:fillRect/>
          </a:stretch>
        </p:blipFill>
        <p:spPr>
          <a:xfrm>
            <a:off x="6019060" y="881839"/>
            <a:ext cx="5937423" cy="5217932"/>
          </a:xfrm>
          <a:prstGeom prst="rect">
            <a:avLst/>
          </a:prstGeom>
        </p:spPr>
      </p:pic>
      <p:sp>
        <p:nvSpPr>
          <p:cNvPr id="8" name="TextBox 7">
            <a:extLst>
              <a:ext uri="{FF2B5EF4-FFF2-40B4-BE49-F238E27FC236}">
                <a16:creationId xmlns:a16="http://schemas.microsoft.com/office/drawing/2014/main" id="{8C22A432-D27E-4902-B2CC-41A6BD2A573F}"/>
              </a:ext>
            </a:extLst>
          </p:cNvPr>
          <p:cNvSpPr txBox="1"/>
          <p:nvPr/>
        </p:nvSpPr>
        <p:spPr>
          <a:xfrm>
            <a:off x="416720" y="4102677"/>
            <a:ext cx="1740024" cy="369332"/>
          </a:xfrm>
          <a:prstGeom prst="rect">
            <a:avLst/>
          </a:prstGeom>
          <a:noFill/>
        </p:spPr>
        <p:txBody>
          <a:bodyPr wrap="square" rtlCol="0">
            <a:spAutoFit/>
          </a:bodyPr>
          <a:lstStyle/>
          <a:p>
            <a:r>
              <a:rPr lang="en-US" dirty="0"/>
              <a:t>Files…..</a:t>
            </a:r>
          </a:p>
        </p:txBody>
      </p:sp>
    </p:spTree>
    <p:extLst>
      <p:ext uri="{BB962C8B-B14F-4D97-AF65-F5344CB8AC3E}">
        <p14:creationId xmlns:p14="http://schemas.microsoft.com/office/powerpoint/2010/main" val="663402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353622e8.PNG">
            <a:extLst>
              <a:ext uri="{FF2B5EF4-FFF2-40B4-BE49-F238E27FC236}">
                <a16:creationId xmlns:a16="http://schemas.microsoft.com/office/drawing/2014/main" id="{15D87CBB-62A2-4B03-8122-47FE42916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0925"/>
            <a:ext cx="12192000" cy="5568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545430-C71E-478A-A391-3AC1555F5351}"/>
              </a:ext>
            </a:extLst>
          </p:cNvPr>
          <p:cNvSpPr txBox="1"/>
          <p:nvPr/>
        </p:nvSpPr>
        <p:spPr>
          <a:xfrm>
            <a:off x="657210" y="96818"/>
            <a:ext cx="10877579" cy="954107"/>
          </a:xfrm>
          <a:prstGeom prst="rect">
            <a:avLst/>
          </a:prstGeom>
          <a:noFill/>
        </p:spPr>
        <p:txBody>
          <a:bodyPr wrap="square" rtlCol="0">
            <a:spAutoFit/>
          </a:bodyPr>
          <a:lstStyle/>
          <a:p>
            <a:pPr algn="ctr"/>
            <a:r>
              <a:rPr lang="en-US" sz="2800" dirty="0"/>
              <a:t>Our Sample Data Set: IBM Attrition Dataset—Each Record is an Employee</a:t>
            </a:r>
          </a:p>
          <a:p>
            <a:pPr algn="ctr"/>
            <a:r>
              <a:rPr lang="en-US" sz="2800" dirty="0"/>
              <a:t>n=1470</a:t>
            </a:r>
          </a:p>
        </p:txBody>
      </p:sp>
    </p:spTree>
    <p:extLst>
      <p:ext uri="{BB962C8B-B14F-4D97-AF65-F5344CB8AC3E}">
        <p14:creationId xmlns:p14="http://schemas.microsoft.com/office/powerpoint/2010/main" val="1985604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8F7B3-0073-493A-B5DE-D79D4F91425B}"/>
              </a:ext>
            </a:extLst>
          </p:cNvPr>
          <p:cNvPicPr>
            <a:picLocks noChangeAspect="1"/>
          </p:cNvPicPr>
          <p:nvPr/>
        </p:nvPicPr>
        <p:blipFill>
          <a:blip r:embed="rId2"/>
          <a:stretch>
            <a:fillRect/>
          </a:stretch>
        </p:blipFill>
        <p:spPr>
          <a:xfrm>
            <a:off x="2883891" y="3297853"/>
            <a:ext cx="6424217" cy="3414056"/>
          </a:xfrm>
          <a:prstGeom prst="rect">
            <a:avLst/>
          </a:prstGeom>
        </p:spPr>
      </p:pic>
      <p:pic>
        <p:nvPicPr>
          <p:cNvPr id="4" name="Picture 3">
            <a:extLst>
              <a:ext uri="{FF2B5EF4-FFF2-40B4-BE49-F238E27FC236}">
                <a16:creationId xmlns:a16="http://schemas.microsoft.com/office/drawing/2014/main" id="{51384EE3-37EA-4A23-8D87-01689C4F9EB4}"/>
              </a:ext>
            </a:extLst>
          </p:cNvPr>
          <p:cNvPicPr>
            <a:picLocks noChangeAspect="1"/>
          </p:cNvPicPr>
          <p:nvPr/>
        </p:nvPicPr>
        <p:blipFill>
          <a:blip r:embed="rId3"/>
          <a:stretch>
            <a:fillRect/>
          </a:stretch>
        </p:blipFill>
        <p:spPr>
          <a:xfrm>
            <a:off x="913370" y="235610"/>
            <a:ext cx="10676545" cy="2865368"/>
          </a:xfrm>
          <a:prstGeom prst="rect">
            <a:avLst/>
          </a:prstGeom>
        </p:spPr>
      </p:pic>
      <p:sp>
        <p:nvSpPr>
          <p:cNvPr id="5" name="TextBox 4">
            <a:extLst>
              <a:ext uri="{FF2B5EF4-FFF2-40B4-BE49-F238E27FC236}">
                <a16:creationId xmlns:a16="http://schemas.microsoft.com/office/drawing/2014/main" id="{F4868A1D-856E-4E42-B1F1-75A8789A777B}"/>
              </a:ext>
            </a:extLst>
          </p:cNvPr>
          <p:cNvSpPr txBox="1"/>
          <p:nvPr/>
        </p:nvSpPr>
        <p:spPr>
          <a:xfrm>
            <a:off x="119942" y="2777812"/>
            <a:ext cx="2360427" cy="646331"/>
          </a:xfrm>
          <a:prstGeom prst="rect">
            <a:avLst/>
          </a:prstGeom>
          <a:noFill/>
        </p:spPr>
        <p:txBody>
          <a:bodyPr wrap="square" rtlCol="0">
            <a:spAutoFit/>
          </a:bodyPr>
          <a:lstStyle/>
          <a:p>
            <a:r>
              <a:rPr lang="en-US" dirty="0"/>
              <a:t>Accuracy Measure For Test Dataset</a:t>
            </a:r>
          </a:p>
        </p:txBody>
      </p:sp>
      <p:cxnSp>
        <p:nvCxnSpPr>
          <p:cNvPr id="7" name="Straight Arrow Connector 6">
            <a:extLst>
              <a:ext uri="{FF2B5EF4-FFF2-40B4-BE49-F238E27FC236}">
                <a16:creationId xmlns:a16="http://schemas.microsoft.com/office/drawing/2014/main" id="{4D988F3C-9673-48B1-88BC-0203175642C0}"/>
              </a:ext>
            </a:extLst>
          </p:cNvPr>
          <p:cNvCxnSpPr/>
          <p:nvPr/>
        </p:nvCxnSpPr>
        <p:spPr>
          <a:xfrm flipV="1">
            <a:off x="602085" y="2349795"/>
            <a:ext cx="408008" cy="350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3FE99F-2DA5-4E64-9E48-AD7ECDB56904}"/>
              </a:ext>
            </a:extLst>
          </p:cNvPr>
          <p:cNvSpPr txBox="1"/>
          <p:nvPr/>
        </p:nvSpPr>
        <p:spPr>
          <a:xfrm>
            <a:off x="7070651" y="839972"/>
            <a:ext cx="2987749" cy="646331"/>
          </a:xfrm>
          <a:prstGeom prst="rect">
            <a:avLst/>
          </a:prstGeom>
          <a:noFill/>
        </p:spPr>
        <p:txBody>
          <a:bodyPr wrap="square" rtlCol="0">
            <a:spAutoFit/>
          </a:bodyPr>
          <a:lstStyle/>
          <a:p>
            <a:r>
              <a:rPr lang="en-US" dirty="0"/>
              <a:t>Suggests Diminishing Marginal Benefit</a:t>
            </a:r>
          </a:p>
        </p:txBody>
      </p:sp>
      <p:cxnSp>
        <p:nvCxnSpPr>
          <p:cNvPr id="10" name="Straight Arrow Connector 9">
            <a:extLst>
              <a:ext uri="{FF2B5EF4-FFF2-40B4-BE49-F238E27FC236}">
                <a16:creationId xmlns:a16="http://schemas.microsoft.com/office/drawing/2014/main" id="{C5DC9983-6812-4F01-896E-54483AC8E2D6}"/>
              </a:ext>
            </a:extLst>
          </p:cNvPr>
          <p:cNvCxnSpPr/>
          <p:nvPr/>
        </p:nvCxnSpPr>
        <p:spPr>
          <a:xfrm flipH="1" flipV="1">
            <a:off x="6964326" y="691116"/>
            <a:ext cx="393404" cy="287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7E16E1-67C7-44F4-8A0D-F765D50A37C6}"/>
              </a:ext>
            </a:extLst>
          </p:cNvPr>
          <p:cNvSpPr txBox="1"/>
          <p:nvPr/>
        </p:nvSpPr>
        <p:spPr>
          <a:xfrm>
            <a:off x="9505507" y="3424143"/>
            <a:ext cx="2084408" cy="2031325"/>
          </a:xfrm>
          <a:prstGeom prst="rect">
            <a:avLst/>
          </a:prstGeom>
          <a:noFill/>
        </p:spPr>
        <p:txBody>
          <a:bodyPr wrap="square" rtlCol="0">
            <a:spAutoFit/>
          </a:bodyPr>
          <a:lstStyle/>
          <a:p>
            <a:r>
              <a:rPr lang="en-US" dirty="0"/>
              <a:t>GPS Runs Many, Many Models. Variable Importance Using All the Data Gives Us a New Perspective …Possible Surprises</a:t>
            </a:r>
          </a:p>
        </p:txBody>
      </p:sp>
    </p:spTree>
    <p:extLst>
      <p:ext uri="{BB962C8B-B14F-4D97-AF65-F5344CB8AC3E}">
        <p14:creationId xmlns:p14="http://schemas.microsoft.com/office/powerpoint/2010/main" val="423894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F97296-4EC1-495E-B240-083E28EFCE7E}"/>
              </a:ext>
            </a:extLst>
          </p:cNvPr>
          <p:cNvPicPr>
            <a:picLocks noChangeAspect="1"/>
          </p:cNvPicPr>
          <p:nvPr/>
        </p:nvPicPr>
        <p:blipFill>
          <a:blip r:embed="rId2"/>
          <a:stretch>
            <a:fillRect/>
          </a:stretch>
        </p:blipFill>
        <p:spPr>
          <a:xfrm>
            <a:off x="2718488" y="69147"/>
            <a:ext cx="6930121" cy="3359853"/>
          </a:xfrm>
          <a:prstGeom prst="rect">
            <a:avLst/>
          </a:prstGeom>
        </p:spPr>
      </p:pic>
      <p:pic>
        <p:nvPicPr>
          <p:cNvPr id="3" name="Picture 2">
            <a:extLst>
              <a:ext uri="{FF2B5EF4-FFF2-40B4-BE49-F238E27FC236}">
                <a16:creationId xmlns:a16="http://schemas.microsoft.com/office/drawing/2014/main" id="{60DB549C-4FE3-457A-81FB-729C5FD297E3}"/>
              </a:ext>
            </a:extLst>
          </p:cNvPr>
          <p:cNvPicPr>
            <a:picLocks noChangeAspect="1"/>
          </p:cNvPicPr>
          <p:nvPr/>
        </p:nvPicPr>
        <p:blipFill>
          <a:blip r:embed="rId3"/>
          <a:stretch>
            <a:fillRect/>
          </a:stretch>
        </p:blipFill>
        <p:spPr>
          <a:xfrm>
            <a:off x="2356499" y="3009567"/>
            <a:ext cx="8062659" cy="3848433"/>
          </a:xfrm>
          <a:prstGeom prst="rect">
            <a:avLst/>
          </a:prstGeom>
        </p:spPr>
      </p:pic>
      <p:sp>
        <p:nvSpPr>
          <p:cNvPr id="4" name="TextBox 3">
            <a:extLst>
              <a:ext uri="{FF2B5EF4-FFF2-40B4-BE49-F238E27FC236}">
                <a16:creationId xmlns:a16="http://schemas.microsoft.com/office/drawing/2014/main" id="{3B0F5D28-D935-4315-AA74-80E4CAC5C367}"/>
              </a:ext>
            </a:extLst>
          </p:cNvPr>
          <p:cNvSpPr txBox="1"/>
          <p:nvPr/>
        </p:nvSpPr>
        <p:spPr>
          <a:xfrm>
            <a:off x="233916" y="499730"/>
            <a:ext cx="2309475" cy="923330"/>
          </a:xfrm>
          <a:prstGeom prst="rect">
            <a:avLst/>
          </a:prstGeom>
          <a:noFill/>
        </p:spPr>
        <p:txBody>
          <a:bodyPr wrap="square" rtlCol="0">
            <a:spAutoFit/>
          </a:bodyPr>
          <a:lstStyle/>
          <a:p>
            <a:r>
              <a:rPr lang="en-US" dirty="0"/>
              <a:t>ROC, Lift and Gain Measures From Test Dataset</a:t>
            </a:r>
          </a:p>
        </p:txBody>
      </p:sp>
    </p:spTree>
    <p:extLst>
      <p:ext uri="{BB962C8B-B14F-4D97-AF65-F5344CB8AC3E}">
        <p14:creationId xmlns:p14="http://schemas.microsoft.com/office/powerpoint/2010/main" val="1926075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D523D3-070E-4BCF-8A4D-638CCD158E5B}"/>
              </a:ext>
            </a:extLst>
          </p:cNvPr>
          <p:cNvPicPr>
            <a:picLocks noChangeAspect="1"/>
          </p:cNvPicPr>
          <p:nvPr/>
        </p:nvPicPr>
        <p:blipFill>
          <a:blip r:embed="rId2"/>
          <a:stretch>
            <a:fillRect/>
          </a:stretch>
        </p:blipFill>
        <p:spPr>
          <a:xfrm>
            <a:off x="574831" y="871690"/>
            <a:ext cx="11042337" cy="5898391"/>
          </a:xfrm>
          <a:prstGeom prst="rect">
            <a:avLst/>
          </a:prstGeom>
        </p:spPr>
      </p:pic>
      <p:sp>
        <p:nvSpPr>
          <p:cNvPr id="3" name="TextBox 2">
            <a:extLst>
              <a:ext uri="{FF2B5EF4-FFF2-40B4-BE49-F238E27FC236}">
                <a16:creationId xmlns:a16="http://schemas.microsoft.com/office/drawing/2014/main" id="{9B4D6CDA-7887-4D14-B3F4-B4209A090B4A}"/>
              </a:ext>
            </a:extLst>
          </p:cNvPr>
          <p:cNvSpPr txBox="1"/>
          <p:nvPr/>
        </p:nvSpPr>
        <p:spPr>
          <a:xfrm>
            <a:off x="1576873" y="186612"/>
            <a:ext cx="9517225" cy="369332"/>
          </a:xfrm>
          <a:prstGeom prst="rect">
            <a:avLst/>
          </a:prstGeom>
          <a:noFill/>
        </p:spPr>
        <p:txBody>
          <a:bodyPr wrap="square" rtlCol="0">
            <a:spAutoFit/>
          </a:bodyPr>
          <a:lstStyle/>
          <a:p>
            <a:pPr algn="ctr"/>
            <a:r>
              <a:rPr lang="en-US" dirty="0"/>
              <a:t>A Geographic Picture Helps Generate New Theories and Hypotheses.</a:t>
            </a:r>
          </a:p>
        </p:txBody>
      </p:sp>
    </p:spTree>
    <p:extLst>
      <p:ext uri="{BB962C8B-B14F-4D97-AF65-F5344CB8AC3E}">
        <p14:creationId xmlns:p14="http://schemas.microsoft.com/office/powerpoint/2010/main" val="2909992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6B160-EBE4-4258-89F6-35F7594B3578}"/>
              </a:ext>
            </a:extLst>
          </p:cNvPr>
          <p:cNvPicPr>
            <a:picLocks noChangeAspect="1"/>
          </p:cNvPicPr>
          <p:nvPr/>
        </p:nvPicPr>
        <p:blipFill>
          <a:blip r:embed="rId2"/>
          <a:stretch>
            <a:fillRect/>
          </a:stretch>
        </p:blipFill>
        <p:spPr>
          <a:xfrm>
            <a:off x="3190672" y="316372"/>
            <a:ext cx="6934550" cy="3656994"/>
          </a:xfrm>
          <a:prstGeom prst="rect">
            <a:avLst/>
          </a:prstGeom>
        </p:spPr>
      </p:pic>
      <p:sp>
        <p:nvSpPr>
          <p:cNvPr id="3" name="TextBox 2">
            <a:extLst>
              <a:ext uri="{FF2B5EF4-FFF2-40B4-BE49-F238E27FC236}">
                <a16:creationId xmlns:a16="http://schemas.microsoft.com/office/drawing/2014/main" id="{8C454840-9DDF-46F7-9C04-22F5079C747C}"/>
              </a:ext>
            </a:extLst>
          </p:cNvPr>
          <p:cNvSpPr txBox="1"/>
          <p:nvPr/>
        </p:nvSpPr>
        <p:spPr>
          <a:xfrm>
            <a:off x="1128409" y="2889115"/>
            <a:ext cx="1420238" cy="369332"/>
          </a:xfrm>
          <a:prstGeom prst="rect">
            <a:avLst/>
          </a:prstGeom>
          <a:noFill/>
        </p:spPr>
        <p:txBody>
          <a:bodyPr wrap="square" rtlCol="0">
            <a:spAutoFit/>
          </a:bodyPr>
          <a:lstStyle/>
          <a:p>
            <a:r>
              <a:rPr lang="en-US" dirty="0"/>
              <a:t>Balance</a:t>
            </a:r>
          </a:p>
        </p:txBody>
      </p:sp>
      <p:cxnSp>
        <p:nvCxnSpPr>
          <p:cNvPr id="5" name="Straight Arrow Connector 4">
            <a:extLst>
              <a:ext uri="{FF2B5EF4-FFF2-40B4-BE49-F238E27FC236}">
                <a16:creationId xmlns:a16="http://schemas.microsoft.com/office/drawing/2014/main" id="{40304783-D40F-43DE-8680-3CCE85A453CF}"/>
              </a:ext>
            </a:extLst>
          </p:cNvPr>
          <p:cNvCxnSpPr/>
          <p:nvPr/>
        </p:nvCxnSpPr>
        <p:spPr>
          <a:xfrm>
            <a:off x="2066778" y="3073940"/>
            <a:ext cx="3818456" cy="46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6820797-BD8F-42BA-B3F1-07772094F9EC}"/>
              </a:ext>
            </a:extLst>
          </p:cNvPr>
          <p:cNvPicPr>
            <a:picLocks noChangeAspect="1"/>
          </p:cNvPicPr>
          <p:nvPr/>
        </p:nvPicPr>
        <p:blipFill>
          <a:blip r:embed="rId3"/>
          <a:stretch>
            <a:fillRect/>
          </a:stretch>
        </p:blipFill>
        <p:spPr>
          <a:xfrm>
            <a:off x="3190672" y="3973366"/>
            <a:ext cx="7172152" cy="2963756"/>
          </a:xfrm>
          <a:prstGeom prst="rect">
            <a:avLst/>
          </a:prstGeom>
        </p:spPr>
      </p:pic>
      <p:sp>
        <p:nvSpPr>
          <p:cNvPr id="4" name="TextBox 3">
            <a:extLst>
              <a:ext uri="{FF2B5EF4-FFF2-40B4-BE49-F238E27FC236}">
                <a16:creationId xmlns:a16="http://schemas.microsoft.com/office/drawing/2014/main" id="{44126B96-0783-4A34-8298-A7600660A1CA}"/>
              </a:ext>
            </a:extLst>
          </p:cNvPr>
          <p:cNvSpPr txBox="1"/>
          <p:nvPr/>
        </p:nvSpPr>
        <p:spPr>
          <a:xfrm>
            <a:off x="410817" y="4492487"/>
            <a:ext cx="2597426" cy="1754326"/>
          </a:xfrm>
          <a:prstGeom prst="rect">
            <a:avLst/>
          </a:prstGeom>
          <a:noFill/>
        </p:spPr>
        <p:txBody>
          <a:bodyPr wrap="square" rtlCol="0">
            <a:spAutoFit/>
          </a:bodyPr>
          <a:lstStyle/>
          <a:p>
            <a:r>
              <a:rPr lang="en-US" dirty="0"/>
              <a:t>An extensive model, are all of these variables needed?</a:t>
            </a:r>
          </a:p>
          <a:p>
            <a:endParaRPr lang="en-US" dirty="0"/>
          </a:p>
          <a:p>
            <a:r>
              <a:rPr lang="en-US" dirty="0"/>
              <a:t>Some might be expensive to acquire and maintain.</a:t>
            </a:r>
          </a:p>
        </p:txBody>
      </p:sp>
    </p:spTree>
    <p:extLst>
      <p:ext uri="{BB962C8B-B14F-4D97-AF65-F5344CB8AC3E}">
        <p14:creationId xmlns:p14="http://schemas.microsoft.com/office/powerpoint/2010/main" val="2734720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5C496A-E239-4043-A79E-0D6D2DB4606F}"/>
              </a:ext>
            </a:extLst>
          </p:cNvPr>
          <p:cNvPicPr>
            <a:picLocks noChangeAspect="1"/>
          </p:cNvPicPr>
          <p:nvPr/>
        </p:nvPicPr>
        <p:blipFill>
          <a:blip r:embed="rId2"/>
          <a:stretch>
            <a:fillRect/>
          </a:stretch>
        </p:blipFill>
        <p:spPr>
          <a:xfrm>
            <a:off x="84548" y="64487"/>
            <a:ext cx="6011452" cy="3615531"/>
          </a:xfrm>
          <a:prstGeom prst="rect">
            <a:avLst/>
          </a:prstGeom>
        </p:spPr>
      </p:pic>
      <p:pic>
        <p:nvPicPr>
          <p:cNvPr id="3" name="Picture 2">
            <a:extLst>
              <a:ext uri="{FF2B5EF4-FFF2-40B4-BE49-F238E27FC236}">
                <a16:creationId xmlns:a16="http://schemas.microsoft.com/office/drawing/2014/main" id="{E8F66C1A-8C07-49B2-9874-6497DA21ADFD}"/>
              </a:ext>
            </a:extLst>
          </p:cNvPr>
          <p:cNvPicPr>
            <a:picLocks noChangeAspect="1"/>
          </p:cNvPicPr>
          <p:nvPr/>
        </p:nvPicPr>
        <p:blipFill>
          <a:blip r:embed="rId3"/>
          <a:stretch>
            <a:fillRect/>
          </a:stretch>
        </p:blipFill>
        <p:spPr>
          <a:xfrm>
            <a:off x="6183573" y="3194853"/>
            <a:ext cx="5703542" cy="3481652"/>
          </a:xfrm>
          <a:prstGeom prst="rect">
            <a:avLst/>
          </a:prstGeom>
        </p:spPr>
      </p:pic>
      <p:sp>
        <p:nvSpPr>
          <p:cNvPr id="4" name="TextBox 3">
            <a:extLst>
              <a:ext uri="{FF2B5EF4-FFF2-40B4-BE49-F238E27FC236}">
                <a16:creationId xmlns:a16="http://schemas.microsoft.com/office/drawing/2014/main" id="{E0FD0D2F-9131-4838-86CF-7ECAA8493C47}"/>
              </a:ext>
            </a:extLst>
          </p:cNvPr>
          <p:cNvSpPr txBox="1"/>
          <p:nvPr/>
        </p:nvSpPr>
        <p:spPr>
          <a:xfrm>
            <a:off x="172682" y="5817028"/>
            <a:ext cx="4439798" cy="646331"/>
          </a:xfrm>
          <a:prstGeom prst="rect">
            <a:avLst/>
          </a:prstGeom>
          <a:noFill/>
        </p:spPr>
        <p:txBody>
          <a:bodyPr wrap="square" rtlCol="0">
            <a:spAutoFit/>
          </a:bodyPr>
          <a:lstStyle/>
          <a:p>
            <a:r>
              <a:rPr lang="en-US" dirty="0"/>
              <a:t>Predictor Dependence Plots From Treenets Fill In Major Pieces of the Puzzle</a:t>
            </a:r>
          </a:p>
        </p:txBody>
      </p:sp>
      <p:sp>
        <p:nvSpPr>
          <p:cNvPr id="5" name="TextBox 4">
            <a:extLst>
              <a:ext uri="{FF2B5EF4-FFF2-40B4-BE49-F238E27FC236}">
                <a16:creationId xmlns:a16="http://schemas.microsoft.com/office/drawing/2014/main" id="{9E4D2463-5392-441E-B939-9680D9FA05EC}"/>
              </a:ext>
            </a:extLst>
          </p:cNvPr>
          <p:cNvSpPr txBox="1"/>
          <p:nvPr/>
        </p:nvSpPr>
        <p:spPr>
          <a:xfrm>
            <a:off x="6676222" y="495759"/>
            <a:ext cx="1817783" cy="369332"/>
          </a:xfrm>
          <a:prstGeom prst="rect">
            <a:avLst/>
          </a:prstGeom>
          <a:noFill/>
        </p:spPr>
        <p:txBody>
          <a:bodyPr wrap="square" rtlCol="0">
            <a:spAutoFit/>
          </a:bodyPr>
          <a:lstStyle/>
          <a:p>
            <a:r>
              <a:rPr lang="en-US" dirty="0"/>
              <a:t>Sales</a:t>
            </a:r>
          </a:p>
        </p:txBody>
      </p:sp>
      <p:cxnSp>
        <p:nvCxnSpPr>
          <p:cNvPr id="7" name="Straight Arrow Connector 6">
            <a:extLst>
              <a:ext uri="{FF2B5EF4-FFF2-40B4-BE49-F238E27FC236}">
                <a16:creationId xmlns:a16="http://schemas.microsoft.com/office/drawing/2014/main" id="{D2F6E9EA-9BAD-46C6-A3D5-557CF07BDA77}"/>
              </a:ext>
            </a:extLst>
          </p:cNvPr>
          <p:cNvCxnSpPr>
            <a:stCxn id="5" idx="1"/>
          </p:cNvCxnSpPr>
          <p:nvPr/>
        </p:nvCxnSpPr>
        <p:spPr>
          <a:xfrm flipH="1" flipV="1">
            <a:off x="5827923" y="495759"/>
            <a:ext cx="848299"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186B99-A262-4613-A38D-CA6F523D7949}"/>
              </a:ext>
            </a:extLst>
          </p:cNvPr>
          <p:cNvSpPr txBox="1"/>
          <p:nvPr/>
        </p:nvSpPr>
        <p:spPr>
          <a:xfrm>
            <a:off x="703244" y="4646216"/>
            <a:ext cx="1817783" cy="369332"/>
          </a:xfrm>
          <a:prstGeom prst="rect">
            <a:avLst/>
          </a:prstGeom>
          <a:noFill/>
        </p:spPr>
        <p:txBody>
          <a:bodyPr wrap="square" rtlCol="0">
            <a:spAutoFit/>
          </a:bodyPr>
          <a:lstStyle/>
          <a:p>
            <a:r>
              <a:rPr lang="en-US" dirty="0"/>
              <a:t>Entry Level</a:t>
            </a:r>
          </a:p>
        </p:txBody>
      </p:sp>
      <p:cxnSp>
        <p:nvCxnSpPr>
          <p:cNvPr id="10" name="Straight Arrow Connector 9">
            <a:extLst>
              <a:ext uri="{FF2B5EF4-FFF2-40B4-BE49-F238E27FC236}">
                <a16:creationId xmlns:a16="http://schemas.microsoft.com/office/drawing/2014/main" id="{7496AAE9-B424-46FA-9787-D03F858680CA}"/>
              </a:ext>
            </a:extLst>
          </p:cNvPr>
          <p:cNvCxnSpPr/>
          <p:nvPr/>
        </p:nvCxnSpPr>
        <p:spPr>
          <a:xfrm flipH="1" flipV="1">
            <a:off x="837282" y="2952520"/>
            <a:ext cx="110169" cy="1740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6AB33C-9000-4682-9453-466441888600}"/>
              </a:ext>
            </a:extLst>
          </p:cNvPr>
          <p:cNvCxnSpPr>
            <a:cxnSpLocks/>
            <a:stCxn id="8" idx="0"/>
          </p:cNvCxnSpPr>
          <p:nvPr/>
        </p:nvCxnSpPr>
        <p:spPr>
          <a:xfrm flipV="1">
            <a:off x="1612136" y="3234508"/>
            <a:ext cx="1827599" cy="14117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006B1C-1B7D-4F12-B118-7F32D5C56C2E}"/>
              </a:ext>
            </a:extLst>
          </p:cNvPr>
          <p:cNvCxnSpPr>
            <a:cxnSpLocks/>
          </p:cNvCxnSpPr>
          <p:nvPr/>
        </p:nvCxnSpPr>
        <p:spPr>
          <a:xfrm flipV="1">
            <a:off x="1916936" y="4208444"/>
            <a:ext cx="4931798" cy="543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191071-7C65-449B-B006-A9A3197E3675}"/>
              </a:ext>
            </a:extLst>
          </p:cNvPr>
          <p:cNvCxnSpPr>
            <a:cxnSpLocks/>
          </p:cNvCxnSpPr>
          <p:nvPr/>
        </p:nvCxnSpPr>
        <p:spPr>
          <a:xfrm>
            <a:off x="1916936" y="4951017"/>
            <a:ext cx="7855025" cy="1058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717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80F300-6B8C-40EA-A2B0-B5685448CF83}"/>
              </a:ext>
            </a:extLst>
          </p:cNvPr>
          <p:cNvPicPr>
            <a:picLocks noChangeAspect="1"/>
          </p:cNvPicPr>
          <p:nvPr/>
        </p:nvPicPr>
        <p:blipFill>
          <a:blip r:embed="rId2"/>
          <a:stretch>
            <a:fillRect/>
          </a:stretch>
        </p:blipFill>
        <p:spPr>
          <a:xfrm>
            <a:off x="374573" y="391401"/>
            <a:ext cx="5813142" cy="3492092"/>
          </a:xfrm>
          <a:prstGeom prst="rect">
            <a:avLst/>
          </a:prstGeom>
        </p:spPr>
      </p:pic>
      <p:pic>
        <p:nvPicPr>
          <p:cNvPr id="3" name="Picture 2">
            <a:extLst>
              <a:ext uri="{FF2B5EF4-FFF2-40B4-BE49-F238E27FC236}">
                <a16:creationId xmlns:a16="http://schemas.microsoft.com/office/drawing/2014/main" id="{2C5C7DFD-002B-45A2-B7CC-A0F81F714DC2}"/>
              </a:ext>
            </a:extLst>
          </p:cNvPr>
          <p:cNvPicPr>
            <a:picLocks noChangeAspect="1"/>
          </p:cNvPicPr>
          <p:nvPr/>
        </p:nvPicPr>
        <p:blipFill>
          <a:blip r:embed="rId3"/>
          <a:stretch>
            <a:fillRect/>
          </a:stretch>
        </p:blipFill>
        <p:spPr>
          <a:xfrm>
            <a:off x="6224438" y="3148322"/>
            <a:ext cx="5915762" cy="3492092"/>
          </a:xfrm>
          <a:prstGeom prst="rect">
            <a:avLst/>
          </a:prstGeom>
        </p:spPr>
      </p:pic>
    </p:spTree>
    <p:extLst>
      <p:ext uri="{BB962C8B-B14F-4D97-AF65-F5344CB8AC3E}">
        <p14:creationId xmlns:p14="http://schemas.microsoft.com/office/powerpoint/2010/main" val="2563534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F5D220-3EB8-4309-BE7B-7BDC78B59F10}"/>
              </a:ext>
            </a:extLst>
          </p:cNvPr>
          <p:cNvPicPr>
            <a:picLocks noChangeAspect="1"/>
          </p:cNvPicPr>
          <p:nvPr/>
        </p:nvPicPr>
        <p:blipFill>
          <a:blip r:embed="rId2"/>
          <a:stretch>
            <a:fillRect/>
          </a:stretch>
        </p:blipFill>
        <p:spPr>
          <a:xfrm>
            <a:off x="0" y="1528488"/>
            <a:ext cx="12192000" cy="4511235"/>
          </a:xfrm>
          <a:prstGeom prst="rect">
            <a:avLst/>
          </a:prstGeom>
        </p:spPr>
      </p:pic>
      <p:sp>
        <p:nvSpPr>
          <p:cNvPr id="3" name="TextBox 2">
            <a:extLst>
              <a:ext uri="{FF2B5EF4-FFF2-40B4-BE49-F238E27FC236}">
                <a16:creationId xmlns:a16="http://schemas.microsoft.com/office/drawing/2014/main" id="{41511ECF-65C3-4BF0-A349-DCE5ECB722C7}"/>
              </a:ext>
            </a:extLst>
          </p:cNvPr>
          <p:cNvSpPr txBox="1"/>
          <p:nvPr/>
        </p:nvSpPr>
        <p:spPr>
          <a:xfrm>
            <a:off x="1118587" y="448945"/>
            <a:ext cx="10653204" cy="369332"/>
          </a:xfrm>
          <a:prstGeom prst="rect">
            <a:avLst/>
          </a:prstGeom>
          <a:noFill/>
        </p:spPr>
        <p:txBody>
          <a:bodyPr wrap="square" rtlCol="0">
            <a:spAutoFit/>
          </a:bodyPr>
          <a:lstStyle/>
          <a:p>
            <a:r>
              <a:rPr lang="en-US" dirty="0"/>
              <a:t>We Can Also Use Variable Importance Averaging Across Various Modeling Types and Complexities  </a:t>
            </a:r>
          </a:p>
        </p:txBody>
      </p:sp>
    </p:spTree>
    <p:extLst>
      <p:ext uri="{BB962C8B-B14F-4D97-AF65-F5344CB8AC3E}">
        <p14:creationId xmlns:p14="http://schemas.microsoft.com/office/powerpoint/2010/main" val="1214858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F322F-D9CC-460F-82E7-874D7A72C70A}"/>
              </a:ext>
            </a:extLst>
          </p:cNvPr>
          <p:cNvPicPr>
            <a:picLocks noChangeAspect="1"/>
          </p:cNvPicPr>
          <p:nvPr/>
        </p:nvPicPr>
        <p:blipFill>
          <a:blip r:embed="rId2"/>
          <a:stretch>
            <a:fillRect/>
          </a:stretch>
        </p:blipFill>
        <p:spPr>
          <a:xfrm>
            <a:off x="386161" y="237241"/>
            <a:ext cx="10638442" cy="2903472"/>
          </a:xfrm>
          <a:prstGeom prst="rect">
            <a:avLst/>
          </a:prstGeom>
        </p:spPr>
      </p:pic>
      <p:sp>
        <p:nvSpPr>
          <p:cNvPr id="3" name="Arrow: Left 2">
            <a:extLst>
              <a:ext uri="{FF2B5EF4-FFF2-40B4-BE49-F238E27FC236}">
                <a16:creationId xmlns:a16="http://schemas.microsoft.com/office/drawing/2014/main" id="{C439A092-3D7D-455C-B781-B92ACC0BD88B}"/>
              </a:ext>
            </a:extLst>
          </p:cNvPr>
          <p:cNvSpPr/>
          <p:nvPr/>
        </p:nvSpPr>
        <p:spPr>
          <a:xfrm>
            <a:off x="2698812" y="1488332"/>
            <a:ext cx="3487979" cy="3501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509FA09-01EF-4D50-A523-93FED58CD6C7}"/>
              </a:ext>
            </a:extLst>
          </p:cNvPr>
          <p:cNvSpPr txBox="1"/>
          <p:nvPr/>
        </p:nvSpPr>
        <p:spPr>
          <a:xfrm>
            <a:off x="2911415" y="1663430"/>
            <a:ext cx="3353901" cy="923330"/>
          </a:xfrm>
          <a:prstGeom prst="rect">
            <a:avLst/>
          </a:prstGeom>
          <a:noFill/>
        </p:spPr>
        <p:txBody>
          <a:bodyPr wrap="square" rtlCol="0">
            <a:spAutoFit/>
          </a:bodyPr>
          <a:lstStyle/>
          <a:p>
            <a:r>
              <a:rPr lang="en-US" dirty="0"/>
              <a:t>Less Complexity Option Can Help Mitigate Data Readiness Risks and Simplify Deployment</a:t>
            </a:r>
          </a:p>
        </p:txBody>
      </p:sp>
      <p:pic>
        <p:nvPicPr>
          <p:cNvPr id="5" name="Picture 4">
            <a:extLst>
              <a:ext uri="{FF2B5EF4-FFF2-40B4-BE49-F238E27FC236}">
                <a16:creationId xmlns:a16="http://schemas.microsoft.com/office/drawing/2014/main" id="{0B661BCF-D6DF-44C6-82EF-5A6EE1B75F1C}"/>
              </a:ext>
            </a:extLst>
          </p:cNvPr>
          <p:cNvPicPr>
            <a:picLocks noChangeAspect="1"/>
          </p:cNvPicPr>
          <p:nvPr/>
        </p:nvPicPr>
        <p:blipFill>
          <a:blip r:embed="rId3"/>
          <a:stretch>
            <a:fillRect/>
          </a:stretch>
        </p:blipFill>
        <p:spPr>
          <a:xfrm>
            <a:off x="1201377" y="4391804"/>
            <a:ext cx="10127878" cy="1185504"/>
          </a:xfrm>
          <a:prstGeom prst="rect">
            <a:avLst/>
          </a:prstGeom>
        </p:spPr>
      </p:pic>
      <p:sp>
        <p:nvSpPr>
          <p:cNvPr id="6" name="TextBox 5">
            <a:extLst>
              <a:ext uri="{FF2B5EF4-FFF2-40B4-BE49-F238E27FC236}">
                <a16:creationId xmlns:a16="http://schemas.microsoft.com/office/drawing/2014/main" id="{3CE67244-03D6-45D5-B24E-80C09CBC9540}"/>
              </a:ext>
            </a:extLst>
          </p:cNvPr>
          <p:cNvSpPr txBox="1"/>
          <p:nvPr/>
        </p:nvSpPr>
        <p:spPr>
          <a:xfrm>
            <a:off x="2414726" y="4022472"/>
            <a:ext cx="6383045" cy="369332"/>
          </a:xfrm>
          <a:prstGeom prst="rect">
            <a:avLst/>
          </a:prstGeom>
          <a:noFill/>
        </p:spPr>
        <p:txBody>
          <a:bodyPr wrap="square" rtlCol="0">
            <a:spAutoFit/>
          </a:bodyPr>
          <a:lstStyle/>
          <a:p>
            <a:pPr algn="ctr"/>
            <a:r>
              <a:rPr lang="en-US" dirty="0"/>
              <a:t>Fewer Data Objects Needed</a:t>
            </a:r>
          </a:p>
        </p:txBody>
      </p:sp>
      <p:sp>
        <p:nvSpPr>
          <p:cNvPr id="7" name="TextBox 6">
            <a:extLst>
              <a:ext uri="{FF2B5EF4-FFF2-40B4-BE49-F238E27FC236}">
                <a16:creationId xmlns:a16="http://schemas.microsoft.com/office/drawing/2014/main" id="{98CF87AA-ABB0-4487-A756-3F60603C8780}"/>
              </a:ext>
            </a:extLst>
          </p:cNvPr>
          <p:cNvSpPr txBox="1"/>
          <p:nvPr/>
        </p:nvSpPr>
        <p:spPr>
          <a:xfrm>
            <a:off x="6027938" y="5726097"/>
            <a:ext cx="4580878" cy="923330"/>
          </a:xfrm>
          <a:prstGeom prst="rect">
            <a:avLst/>
          </a:prstGeom>
          <a:noFill/>
        </p:spPr>
        <p:txBody>
          <a:bodyPr wrap="square" rtlCol="0">
            <a:spAutoFit/>
          </a:bodyPr>
          <a:lstStyle/>
          <a:p>
            <a:r>
              <a:rPr lang="en-US" dirty="0"/>
              <a:t>If you wish to remove sensitive variables such “age” from the model, go back and uncheck age and then rerun the model. </a:t>
            </a:r>
          </a:p>
        </p:txBody>
      </p:sp>
    </p:spTree>
    <p:extLst>
      <p:ext uri="{BB962C8B-B14F-4D97-AF65-F5344CB8AC3E}">
        <p14:creationId xmlns:p14="http://schemas.microsoft.com/office/powerpoint/2010/main" val="3333406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3B7799-72FE-4F82-9D64-103B33EA5F1F}"/>
              </a:ext>
            </a:extLst>
          </p:cNvPr>
          <p:cNvPicPr>
            <a:picLocks noChangeAspect="1"/>
          </p:cNvPicPr>
          <p:nvPr/>
        </p:nvPicPr>
        <p:blipFill>
          <a:blip r:embed="rId2"/>
          <a:stretch>
            <a:fillRect/>
          </a:stretch>
        </p:blipFill>
        <p:spPr>
          <a:xfrm>
            <a:off x="899849" y="445237"/>
            <a:ext cx="10569856" cy="2895851"/>
          </a:xfrm>
          <a:prstGeom prst="rect">
            <a:avLst/>
          </a:prstGeom>
        </p:spPr>
      </p:pic>
      <p:sp>
        <p:nvSpPr>
          <p:cNvPr id="3" name="Arrow: Left 2">
            <a:extLst>
              <a:ext uri="{FF2B5EF4-FFF2-40B4-BE49-F238E27FC236}">
                <a16:creationId xmlns:a16="http://schemas.microsoft.com/office/drawing/2014/main" id="{8C73AA96-B7EC-4A08-BD34-7FFD8148DBC9}"/>
              </a:ext>
            </a:extLst>
          </p:cNvPr>
          <p:cNvSpPr/>
          <p:nvPr/>
        </p:nvSpPr>
        <p:spPr>
          <a:xfrm>
            <a:off x="3210129" y="1439693"/>
            <a:ext cx="4192620" cy="3501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24643AD-EBE3-49E9-9EFF-220DE33D83AF}"/>
              </a:ext>
            </a:extLst>
          </p:cNvPr>
          <p:cNvSpPr txBox="1"/>
          <p:nvPr/>
        </p:nvSpPr>
        <p:spPr>
          <a:xfrm>
            <a:off x="3210129" y="36833"/>
            <a:ext cx="5029200" cy="369332"/>
          </a:xfrm>
          <a:prstGeom prst="rect">
            <a:avLst/>
          </a:prstGeom>
          <a:noFill/>
        </p:spPr>
        <p:txBody>
          <a:bodyPr wrap="square" rtlCol="0">
            <a:spAutoFit/>
          </a:bodyPr>
          <a:lstStyle/>
          <a:p>
            <a:pPr algn="ctr"/>
            <a:r>
              <a:rPr lang="en-US" dirty="0"/>
              <a:t>With The Variable “AGE” Removed</a:t>
            </a:r>
          </a:p>
        </p:txBody>
      </p:sp>
      <p:pic>
        <p:nvPicPr>
          <p:cNvPr id="5" name="Picture 4">
            <a:extLst>
              <a:ext uri="{FF2B5EF4-FFF2-40B4-BE49-F238E27FC236}">
                <a16:creationId xmlns:a16="http://schemas.microsoft.com/office/drawing/2014/main" id="{04CFA514-37E6-495C-B797-92DD37CC476C}"/>
              </a:ext>
            </a:extLst>
          </p:cNvPr>
          <p:cNvPicPr>
            <a:picLocks noChangeAspect="1"/>
          </p:cNvPicPr>
          <p:nvPr/>
        </p:nvPicPr>
        <p:blipFill>
          <a:blip r:embed="rId3"/>
          <a:stretch>
            <a:fillRect/>
          </a:stretch>
        </p:blipFill>
        <p:spPr>
          <a:xfrm>
            <a:off x="1736159" y="3813529"/>
            <a:ext cx="9377049" cy="1371030"/>
          </a:xfrm>
          <a:prstGeom prst="rect">
            <a:avLst/>
          </a:prstGeom>
        </p:spPr>
      </p:pic>
    </p:spTree>
    <p:extLst>
      <p:ext uri="{BB962C8B-B14F-4D97-AF65-F5344CB8AC3E}">
        <p14:creationId xmlns:p14="http://schemas.microsoft.com/office/powerpoint/2010/main" val="3030945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6C5B37-8251-4EAE-9956-76EA47208C68}"/>
              </a:ext>
            </a:extLst>
          </p:cNvPr>
          <p:cNvPicPr>
            <a:picLocks noChangeAspect="1"/>
          </p:cNvPicPr>
          <p:nvPr/>
        </p:nvPicPr>
        <p:blipFill>
          <a:blip r:embed="rId2"/>
          <a:stretch>
            <a:fillRect/>
          </a:stretch>
        </p:blipFill>
        <p:spPr>
          <a:xfrm>
            <a:off x="965685" y="758304"/>
            <a:ext cx="9916074" cy="5341391"/>
          </a:xfrm>
          <a:prstGeom prst="rect">
            <a:avLst/>
          </a:prstGeom>
        </p:spPr>
      </p:pic>
      <p:sp>
        <p:nvSpPr>
          <p:cNvPr id="3" name="TextBox 2">
            <a:extLst>
              <a:ext uri="{FF2B5EF4-FFF2-40B4-BE49-F238E27FC236}">
                <a16:creationId xmlns:a16="http://schemas.microsoft.com/office/drawing/2014/main" id="{1C17BCE2-45A3-4C2C-A9E7-AC33643B62CE}"/>
              </a:ext>
            </a:extLst>
          </p:cNvPr>
          <p:cNvSpPr txBox="1"/>
          <p:nvPr/>
        </p:nvSpPr>
        <p:spPr>
          <a:xfrm>
            <a:off x="291548" y="278296"/>
            <a:ext cx="11264348" cy="369332"/>
          </a:xfrm>
          <a:prstGeom prst="rect">
            <a:avLst/>
          </a:prstGeom>
          <a:noFill/>
        </p:spPr>
        <p:txBody>
          <a:bodyPr wrap="square" rtlCol="0">
            <a:spAutoFit/>
          </a:bodyPr>
          <a:lstStyle/>
          <a:p>
            <a:r>
              <a:rPr lang="en-US" dirty="0"/>
              <a:t>Scoring the Model Becomes Key for Predictions</a:t>
            </a:r>
          </a:p>
        </p:txBody>
      </p:sp>
      <p:cxnSp>
        <p:nvCxnSpPr>
          <p:cNvPr id="5" name="Straight Arrow Connector 4">
            <a:extLst>
              <a:ext uri="{FF2B5EF4-FFF2-40B4-BE49-F238E27FC236}">
                <a16:creationId xmlns:a16="http://schemas.microsoft.com/office/drawing/2014/main" id="{A970AFF0-FA27-40F9-A66D-688003DA4987}"/>
              </a:ext>
            </a:extLst>
          </p:cNvPr>
          <p:cNvCxnSpPr/>
          <p:nvPr/>
        </p:nvCxnSpPr>
        <p:spPr>
          <a:xfrm flipH="1">
            <a:off x="8852452" y="3935896"/>
            <a:ext cx="2703444" cy="1802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rrow: Right 5">
            <a:extLst>
              <a:ext uri="{FF2B5EF4-FFF2-40B4-BE49-F238E27FC236}">
                <a16:creationId xmlns:a16="http://schemas.microsoft.com/office/drawing/2014/main" id="{1B426832-A1EB-4BEB-832C-FF17117F672B}"/>
              </a:ext>
            </a:extLst>
          </p:cNvPr>
          <p:cNvSpPr/>
          <p:nvPr/>
        </p:nvSpPr>
        <p:spPr>
          <a:xfrm rot="10800000">
            <a:off x="3136605" y="3147236"/>
            <a:ext cx="3721395" cy="356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D0068E0-AD7E-435A-B91A-A6F6E52F3A3A}"/>
              </a:ext>
            </a:extLst>
          </p:cNvPr>
          <p:cNvSpPr txBox="1"/>
          <p:nvPr/>
        </p:nvSpPr>
        <p:spPr>
          <a:xfrm>
            <a:off x="11226315" y="2785732"/>
            <a:ext cx="946297" cy="1200329"/>
          </a:xfrm>
          <a:prstGeom prst="rect">
            <a:avLst/>
          </a:prstGeom>
          <a:noFill/>
        </p:spPr>
        <p:txBody>
          <a:bodyPr wrap="square" rtlCol="0">
            <a:spAutoFit/>
          </a:bodyPr>
          <a:lstStyle/>
          <a:p>
            <a:r>
              <a:rPr lang="en-US" dirty="0"/>
              <a:t>We Score the Model</a:t>
            </a:r>
          </a:p>
        </p:txBody>
      </p:sp>
    </p:spTree>
    <p:extLst>
      <p:ext uri="{BB962C8B-B14F-4D97-AF65-F5344CB8AC3E}">
        <p14:creationId xmlns:p14="http://schemas.microsoft.com/office/powerpoint/2010/main" val="1126423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669F62-C40D-445C-9943-D058D191D24E}"/>
              </a:ext>
            </a:extLst>
          </p:cNvPr>
          <p:cNvPicPr>
            <a:picLocks noChangeAspect="1"/>
          </p:cNvPicPr>
          <p:nvPr/>
        </p:nvPicPr>
        <p:blipFill>
          <a:blip r:embed="rId2"/>
          <a:stretch>
            <a:fillRect/>
          </a:stretch>
        </p:blipFill>
        <p:spPr>
          <a:xfrm>
            <a:off x="2465282" y="0"/>
            <a:ext cx="6580952" cy="6742857"/>
          </a:xfrm>
          <a:prstGeom prst="rect">
            <a:avLst/>
          </a:prstGeom>
        </p:spPr>
      </p:pic>
      <p:cxnSp>
        <p:nvCxnSpPr>
          <p:cNvPr id="4" name="Straight Arrow Connector 3">
            <a:extLst>
              <a:ext uri="{FF2B5EF4-FFF2-40B4-BE49-F238E27FC236}">
                <a16:creationId xmlns:a16="http://schemas.microsoft.com/office/drawing/2014/main" id="{612C24FC-C03A-4D75-9D05-939BDE71F149}"/>
              </a:ext>
            </a:extLst>
          </p:cNvPr>
          <p:cNvCxnSpPr/>
          <p:nvPr/>
        </p:nvCxnSpPr>
        <p:spPr>
          <a:xfrm>
            <a:off x="1222744" y="1254642"/>
            <a:ext cx="1318437" cy="808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F876D8F-9719-4B2F-9342-2FB13B4A8F00}"/>
              </a:ext>
            </a:extLst>
          </p:cNvPr>
          <p:cNvCxnSpPr/>
          <p:nvPr/>
        </p:nvCxnSpPr>
        <p:spPr>
          <a:xfrm>
            <a:off x="1456660" y="276447"/>
            <a:ext cx="3774559" cy="520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DB4A29E-F666-468C-A23C-6BE83D1C2A15}"/>
              </a:ext>
            </a:extLst>
          </p:cNvPr>
          <p:cNvCxnSpPr/>
          <p:nvPr/>
        </p:nvCxnSpPr>
        <p:spPr>
          <a:xfrm>
            <a:off x="1222744" y="1254642"/>
            <a:ext cx="3391786" cy="98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850D17-E820-4405-985F-884F0902A420}"/>
              </a:ext>
            </a:extLst>
          </p:cNvPr>
          <p:cNvCxnSpPr/>
          <p:nvPr/>
        </p:nvCxnSpPr>
        <p:spPr>
          <a:xfrm>
            <a:off x="361507" y="5337544"/>
            <a:ext cx="7825563" cy="113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6A72AB-7B8B-42EA-8604-52705B03C61C}"/>
              </a:ext>
            </a:extLst>
          </p:cNvPr>
          <p:cNvSpPr txBox="1"/>
          <p:nvPr/>
        </p:nvSpPr>
        <p:spPr>
          <a:xfrm>
            <a:off x="116958" y="95693"/>
            <a:ext cx="1828800" cy="646331"/>
          </a:xfrm>
          <a:prstGeom prst="rect">
            <a:avLst/>
          </a:prstGeom>
          <a:noFill/>
        </p:spPr>
        <p:txBody>
          <a:bodyPr wrap="square" rtlCol="0">
            <a:spAutoFit/>
          </a:bodyPr>
          <a:lstStyle/>
          <a:p>
            <a:r>
              <a:rPr lang="en-US" dirty="0"/>
              <a:t>X Variables with or without labels</a:t>
            </a:r>
          </a:p>
        </p:txBody>
      </p:sp>
      <p:sp>
        <p:nvSpPr>
          <p:cNvPr id="12" name="TextBox 11">
            <a:extLst>
              <a:ext uri="{FF2B5EF4-FFF2-40B4-BE49-F238E27FC236}">
                <a16:creationId xmlns:a16="http://schemas.microsoft.com/office/drawing/2014/main" id="{CE18B025-95BB-471F-ACF1-517B4C7C83F1}"/>
              </a:ext>
            </a:extLst>
          </p:cNvPr>
          <p:cNvSpPr txBox="1"/>
          <p:nvPr/>
        </p:nvSpPr>
        <p:spPr>
          <a:xfrm>
            <a:off x="95693" y="978195"/>
            <a:ext cx="1360967" cy="646331"/>
          </a:xfrm>
          <a:prstGeom prst="rect">
            <a:avLst/>
          </a:prstGeom>
          <a:noFill/>
        </p:spPr>
        <p:txBody>
          <a:bodyPr wrap="square" rtlCol="0">
            <a:spAutoFit/>
          </a:bodyPr>
          <a:lstStyle/>
          <a:p>
            <a:r>
              <a:rPr lang="en-US" dirty="0"/>
              <a:t>Saving the output</a:t>
            </a:r>
          </a:p>
        </p:txBody>
      </p:sp>
      <p:sp>
        <p:nvSpPr>
          <p:cNvPr id="13" name="TextBox 12">
            <a:extLst>
              <a:ext uri="{FF2B5EF4-FFF2-40B4-BE49-F238E27FC236}">
                <a16:creationId xmlns:a16="http://schemas.microsoft.com/office/drawing/2014/main" id="{A432DE94-4B42-442E-825B-58197F169324}"/>
              </a:ext>
            </a:extLst>
          </p:cNvPr>
          <p:cNvSpPr txBox="1"/>
          <p:nvPr/>
        </p:nvSpPr>
        <p:spPr>
          <a:xfrm>
            <a:off x="116958" y="4691213"/>
            <a:ext cx="1105786" cy="646331"/>
          </a:xfrm>
          <a:prstGeom prst="rect">
            <a:avLst/>
          </a:prstGeom>
          <a:noFill/>
        </p:spPr>
        <p:txBody>
          <a:bodyPr wrap="square" rtlCol="0">
            <a:spAutoFit/>
          </a:bodyPr>
          <a:lstStyle/>
          <a:p>
            <a:r>
              <a:rPr lang="en-US" dirty="0"/>
              <a:t>Starts Scoring</a:t>
            </a:r>
          </a:p>
        </p:txBody>
      </p:sp>
    </p:spTree>
    <p:extLst>
      <p:ext uri="{BB962C8B-B14F-4D97-AF65-F5344CB8AC3E}">
        <p14:creationId xmlns:p14="http://schemas.microsoft.com/office/powerpoint/2010/main" val="2259656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29c0174e.PNG">
            <a:extLst>
              <a:ext uri="{FF2B5EF4-FFF2-40B4-BE49-F238E27FC236}">
                <a16:creationId xmlns:a16="http://schemas.microsoft.com/office/drawing/2014/main" id="{D8E40514-60A3-44EA-B5D9-E8AE394D5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902"/>
            <a:ext cx="12192000" cy="20526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1A2616-54D9-443A-B724-56E453698F0D}"/>
              </a:ext>
            </a:extLst>
          </p:cNvPr>
          <p:cNvSpPr txBox="1"/>
          <p:nvPr/>
        </p:nvSpPr>
        <p:spPr>
          <a:xfrm>
            <a:off x="2570922" y="132522"/>
            <a:ext cx="7129669" cy="707886"/>
          </a:xfrm>
          <a:prstGeom prst="rect">
            <a:avLst/>
          </a:prstGeom>
          <a:noFill/>
        </p:spPr>
        <p:txBody>
          <a:bodyPr wrap="square" rtlCol="0">
            <a:spAutoFit/>
          </a:bodyPr>
          <a:lstStyle/>
          <a:p>
            <a:pPr algn="ctr"/>
            <a:r>
              <a:rPr lang="en-US" sz="2000" dirty="0"/>
              <a:t>Output File from the Scoring Enables Us to Validate Scoring For Deployment of Linear Models</a:t>
            </a:r>
          </a:p>
        </p:txBody>
      </p:sp>
      <p:pic>
        <p:nvPicPr>
          <p:cNvPr id="4" name="Picture 3">
            <a:extLst>
              <a:ext uri="{FF2B5EF4-FFF2-40B4-BE49-F238E27FC236}">
                <a16:creationId xmlns:a16="http://schemas.microsoft.com/office/drawing/2014/main" id="{371DD38A-F884-455B-BA61-0B6B27440039}"/>
              </a:ext>
            </a:extLst>
          </p:cNvPr>
          <p:cNvPicPr>
            <a:picLocks noChangeAspect="1"/>
          </p:cNvPicPr>
          <p:nvPr/>
        </p:nvPicPr>
        <p:blipFill>
          <a:blip r:embed="rId3"/>
          <a:stretch>
            <a:fillRect/>
          </a:stretch>
        </p:blipFill>
        <p:spPr>
          <a:xfrm>
            <a:off x="1672745" y="3061354"/>
            <a:ext cx="8846509" cy="990476"/>
          </a:xfrm>
          <a:prstGeom prst="rect">
            <a:avLst/>
          </a:prstGeom>
        </p:spPr>
      </p:pic>
      <p:sp>
        <p:nvSpPr>
          <p:cNvPr id="5" name="TextBox 4">
            <a:extLst>
              <a:ext uri="{FF2B5EF4-FFF2-40B4-BE49-F238E27FC236}">
                <a16:creationId xmlns:a16="http://schemas.microsoft.com/office/drawing/2014/main" id="{E4469D88-79DC-43F0-B76A-42CD58580C00}"/>
              </a:ext>
            </a:extLst>
          </p:cNvPr>
          <p:cNvSpPr txBox="1"/>
          <p:nvPr/>
        </p:nvSpPr>
        <p:spPr>
          <a:xfrm>
            <a:off x="116958" y="3094074"/>
            <a:ext cx="1158949" cy="923330"/>
          </a:xfrm>
          <a:prstGeom prst="rect">
            <a:avLst/>
          </a:prstGeom>
          <a:noFill/>
        </p:spPr>
        <p:txBody>
          <a:bodyPr wrap="square" rtlCol="0">
            <a:spAutoFit/>
          </a:bodyPr>
          <a:lstStyle/>
          <a:p>
            <a:r>
              <a:rPr lang="en-US" dirty="0"/>
              <a:t>Output from Translate</a:t>
            </a:r>
          </a:p>
        </p:txBody>
      </p:sp>
      <p:sp>
        <p:nvSpPr>
          <p:cNvPr id="6" name="TextBox 5">
            <a:extLst>
              <a:ext uri="{FF2B5EF4-FFF2-40B4-BE49-F238E27FC236}">
                <a16:creationId xmlns:a16="http://schemas.microsoft.com/office/drawing/2014/main" id="{8B58CC6A-4172-4460-AD93-2539E7B5E964}"/>
              </a:ext>
            </a:extLst>
          </p:cNvPr>
          <p:cNvSpPr txBox="1"/>
          <p:nvPr/>
        </p:nvSpPr>
        <p:spPr>
          <a:xfrm>
            <a:off x="1137684" y="5018567"/>
            <a:ext cx="9526772" cy="923330"/>
          </a:xfrm>
          <a:prstGeom prst="rect">
            <a:avLst/>
          </a:prstGeom>
          <a:noFill/>
        </p:spPr>
        <p:txBody>
          <a:bodyPr wrap="square" rtlCol="0">
            <a:spAutoFit/>
          </a:bodyPr>
          <a:lstStyle/>
          <a:p>
            <a:r>
              <a:rPr lang="en-US" dirty="0"/>
              <a:t>For Instance, We Might Validate Case Number 1, </a:t>
            </a:r>
          </a:p>
          <a:p>
            <a:pPr marL="285750" indent="-285750">
              <a:buFont typeface="Arial" panose="020B0604020202020204" pitchFamily="34" charset="0"/>
              <a:buChar char="•"/>
            </a:pPr>
            <a:r>
              <a:rPr lang="en-US" dirty="0"/>
              <a:t>how does it compute the probability of 0.26354439?</a:t>
            </a:r>
          </a:p>
          <a:p>
            <a:pPr marL="285750" indent="-285750">
              <a:buFont typeface="Arial" panose="020B0604020202020204" pitchFamily="34" charset="0"/>
              <a:buChar char="•"/>
            </a:pPr>
            <a:r>
              <a:rPr lang="en-US" dirty="0"/>
              <a:t>How does it compute the response “No”</a:t>
            </a:r>
          </a:p>
        </p:txBody>
      </p:sp>
    </p:spTree>
    <p:extLst>
      <p:ext uri="{BB962C8B-B14F-4D97-AF65-F5344CB8AC3E}">
        <p14:creationId xmlns:p14="http://schemas.microsoft.com/office/powerpoint/2010/main" val="2147158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na\AppData\Local\Temp\SNAGHTML29d694b1.PNG">
            <a:extLst>
              <a:ext uri="{FF2B5EF4-FFF2-40B4-BE49-F238E27FC236}">
                <a16:creationId xmlns:a16="http://schemas.microsoft.com/office/drawing/2014/main" id="{0FF1D048-12CF-4D4C-A41A-45CF7A19A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59" y="4282375"/>
            <a:ext cx="12192000" cy="23320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F2C32A6-448A-47A1-8027-4C6DA4B27BF6}"/>
              </a:ext>
            </a:extLst>
          </p:cNvPr>
          <p:cNvPicPr>
            <a:picLocks noChangeAspect="1"/>
          </p:cNvPicPr>
          <p:nvPr/>
        </p:nvPicPr>
        <p:blipFill>
          <a:blip r:embed="rId3"/>
          <a:stretch>
            <a:fillRect/>
          </a:stretch>
        </p:blipFill>
        <p:spPr>
          <a:xfrm>
            <a:off x="1424762" y="123849"/>
            <a:ext cx="9089460" cy="3816359"/>
          </a:xfrm>
          <a:prstGeom prst="rect">
            <a:avLst/>
          </a:prstGeom>
        </p:spPr>
      </p:pic>
      <p:cxnSp>
        <p:nvCxnSpPr>
          <p:cNvPr id="4" name="Straight Arrow Connector 3">
            <a:extLst>
              <a:ext uri="{FF2B5EF4-FFF2-40B4-BE49-F238E27FC236}">
                <a16:creationId xmlns:a16="http://schemas.microsoft.com/office/drawing/2014/main" id="{3A3170DB-8086-4CA7-8B00-5ACFF8EDA5E5}"/>
              </a:ext>
            </a:extLst>
          </p:cNvPr>
          <p:cNvCxnSpPr>
            <a:cxnSpLocks/>
          </p:cNvCxnSpPr>
          <p:nvPr/>
        </p:nvCxnSpPr>
        <p:spPr>
          <a:xfrm flipV="1">
            <a:off x="2254102" y="3668233"/>
            <a:ext cx="3327991" cy="1414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80A39A-E254-465B-BB87-07573C2156CF}"/>
              </a:ext>
            </a:extLst>
          </p:cNvPr>
          <p:cNvSpPr txBox="1"/>
          <p:nvPr/>
        </p:nvSpPr>
        <p:spPr>
          <a:xfrm>
            <a:off x="8747350" y="1443917"/>
            <a:ext cx="3371306" cy="646331"/>
          </a:xfrm>
          <a:prstGeom prst="rect">
            <a:avLst/>
          </a:prstGeom>
          <a:noFill/>
        </p:spPr>
        <p:txBody>
          <a:bodyPr wrap="square" rtlCol="0">
            <a:spAutoFit/>
          </a:bodyPr>
          <a:lstStyle/>
          <a:p>
            <a:pPr algn="ctr"/>
            <a:r>
              <a:rPr lang="en-US" dirty="0">
                <a:solidFill>
                  <a:srgbClr val="FF0000"/>
                </a:solidFill>
              </a:rPr>
              <a:t>Validating GPS Scoring of Attrition Data Set</a:t>
            </a:r>
          </a:p>
        </p:txBody>
      </p:sp>
    </p:spTree>
    <p:extLst>
      <p:ext uri="{BB962C8B-B14F-4D97-AF65-F5344CB8AC3E}">
        <p14:creationId xmlns:p14="http://schemas.microsoft.com/office/powerpoint/2010/main" val="166151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DE1B-46B2-4686-9E8A-043D4B070B86}"/>
              </a:ext>
            </a:extLst>
          </p:cNvPr>
          <p:cNvPicPr>
            <a:picLocks noChangeAspect="1"/>
          </p:cNvPicPr>
          <p:nvPr/>
        </p:nvPicPr>
        <p:blipFill>
          <a:blip r:embed="rId2"/>
          <a:stretch>
            <a:fillRect/>
          </a:stretch>
        </p:blipFill>
        <p:spPr>
          <a:xfrm>
            <a:off x="597693" y="445511"/>
            <a:ext cx="10996613" cy="5966977"/>
          </a:xfrm>
          <a:prstGeom prst="rect">
            <a:avLst/>
          </a:prstGeom>
        </p:spPr>
      </p:pic>
    </p:spTree>
    <p:extLst>
      <p:ext uri="{BB962C8B-B14F-4D97-AF65-F5344CB8AC3E}">
        <p14:creationId xmlns:p14="http://schemas.microsoft.com/office/powerpoint/2010/main" val="5779338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40912-BEF5-430F-9143-1F5434050CDB}"/>
              </a:ext>
            </a:extLst>
          </p:cNvPr>
          <p:cNvSpPr txBox="1"/>
          <p:nvPr/>
        </p:nvSpPr>
        <p:spPr>
          <a:xfrm>
            <a:off x="552893" y="170121"/>
            <a:ext cx="10886835" cy="584775"/>
          </a:xfrm>
          <a:prstGeom prst="rect">
            <a:avLst/>
          </a:prstGeom>
          <a:noFill/>
        </p:spPr>
        <p:txBody>
          <a:bodyPr wrap="square" rtlCol="0">
            <a:spAutoFit/>
          </a:bodyPr>
          <a:lstStyle/>
          <a:p>
            <a:pPr algn="ctr"/>
            <a:r>
              <a:rPr lang="en-US" sz="3200" dirty="0"/>
              <a:t>Options for Deploying the Predictive Scoring For Group Use </a:t>
            </a:r>
          </a:p>
        </p:txBody>
      </p:sp>
      <p:sp>
        <p:nvSpPr>
          <p:cNvPr id="4" name="TextBox 3">
            <a:extLst>
              <a:ext uri="{FF2B5EF4-FFF2-40B4-BE49-F238E27FC236}">
                <a16:creationId xmlns:a16="http://schemas.microsoft.com/office/drawing/2014/main" id="{C0FF5C6D-42A6-4068-9F41-057314EBA3F3}"/>
              </a:ext>
            </a:extLst>
          </p:cNvPr>
          <p:cNvSpPr txBox="1"/>
          <p:nvPr/>
        </p:nvSpPr>
        <p:spPr>
          <a:xfrm>
            <a:off x="361506" y="1613118"/>
            <a:ext cx="11164186"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Excel Workbooks Using VBA Macros</a:t>
            </a:r>
          </a:p>
          <a:p>
            <a:pPr marL="285750" indent="-285750">
              <a:buFont typeface="Arial" panose="020B0604020202020204" pitchFamily="34" charset="0"/>
              <a:buChar char="•"/>
            </a:pPr>
            <a:r>
              <a:rPr lang="en-US" sz="2800" dirty="0"/>
              <a:t>Visualization Tools Such As Power BI and Tableau With Group Access</a:t>
            </a:r>
          </a:p>
          <a:p>
            <a:pPr marL="285750" indent="-285750">
              <a:buFont typeface="Arial" panose="020B0604020202020204" pitchFamily="34" charset="0"/>
              <a:buChar char="•"/>
            </a:pPr>
            <a:r>
              <a:rPr lang="en-US" sz="2800" dirty="0"/>
              <a:t>Server</a:t>
            </a:r>
          </a:p>
          <a:p>
            <a:pPr marL="285750" indent="-285750">
              <a:buFont typeface="Arial" panose="020B0604020202020204" pitchFamily="34" charset="0"/>
              <a:buChar char="•"/>
            </a:pPr>
            <a:r>
              <a:rPr lang="en-US" sz="2800" dirty="0"/>
              <a:t>Cloud</a:t>
            </a:r>
          </a:p>
        </p:txBody>
      </p:sp>
    </p:spTree>
    <p:extLst>
      <p:ext uri="{BB962C8B-B14F-4D97-AF65-F5344CB8AC3E}">
        <p14:creationId xmlns:p14="http://schemas.microsoft.com/office/powerpoint/2010/main" val="1146501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DBEE36-C5F4-4E9B-84C5-EFB5E0686D41}"/>
              </a:ext>
            </a:extLst>
          </p:cNvPr>
          <p:cNvPicPr>
            <a:picLocks noChangeAspect="1"/>
          </p:cNvPicPr>
          <p:nvPr/>
        </p:nvPicPr>
        <p:blipFill>
          <a:blip r:embed="rId2"/>
          <a:stretch>
            <a:fillRect/>
          </a:stretch>
        </p:blipFill>
        <p:spPr>
          <a:xfrm>
            <a:off x="0" y="1737666"/>
            <a:ext cx="12192000" cy="3382668"/>
          </a:xfrm>
          <a:prstGeom prst="rect">
            <a:avLst/>
          </a:prstGeom>
        </p:spPr>
      </p:pic>
      <p:sp>
        <p:nvSpPr>
          <p:cNvPr id="3" name="TextBox 2">
            <a:extLst>
              <a:ext uri="{FF2B5EF4-FFF2-40B4-BE49-F238E27FC236}">
                <a16:creationId xmlns:a16="http://schemas.microsoft.com/office/drawing/2014/main" id="{EBD50853-6FD6-4199-B4AD-105D7DB63700}"/>
              </a:ext>
            </a:extLst>
          </p:cNvPr>
          <p:cNvSpPr txBox="1"/>
          <p:nvPr/>
        </p:nvSpPr>
        <p:spPr>
          <a:xfrm>
            <a:off x="310718" y="0"/>
            <a:ext cx="11570563" cy="830997"/>
          </a:xfrm>
          <a:prstGeom prst="rect">
            <a:avLst/>
          </a:prstGeom>
          <a:noFill/>
        </p:spPr>
        <p:txBody>
          <a:bodyPr wrap="square" rtlCol="0">
            <a:spAutoFit/>
          </a:bodyPr>
          <a:lstStyle/>
          <a:p>
            <a:pPr algn="ctr"/>
            <a:r>
              <a:rPr lang="en-US" sz="2400" dirty="0"/>
              <a:t>By Using the Automate Function We Can Compare Predictive Performance Across Modeling Engines---Linear Models Perform Well Making Us Feel Confident We Can Deploy to Group</a:t>
            </a:r>
          </a:p>
        </p:txBody>
      </p:sp>
      <p:sp>
        <p:nvSpPr>
          <p:cNvPr id="6" name="TextBox 5">
            <a:extLst>
              <a:ext uri="{FF2B5EF4-FFF2-40B4-BE49-F238E27FC236}">
                <a16:creationId xmlns:a16="http://schemas.microsoft.com/office/drawing/2014/main" id="{F948D3D9-3E65-4A3A-ACEB-37A691372912}"/>
              </a:ext>
            </a:extLst>
          </p:cNvPr>
          <p:cNvSpPr txBox="1"/>
          <p:nvPr/>
        </p:nvSpPr>
        <p:spPr>
          <a:xfrm>
            <a:off x="85060" y="873826"/>
            <a:ext cx="1871331" cy="646331"/>
          </a:xfrm>
          <a:prstGeom prst="rect">
            <a:avLst/>
          </a:prstGeom>
          <a:noFill/>
        </p:spPr>
        <p:txBody>
          <a:bodyPr wrap="square" rtlCol="0">
            <a:spAutoFit/>
          </a:bodyPr>
          <a:lstStyle/>
          <a:p>
            <a:r>
              <a:rPr lang="en-US" dirty="0"/>
              <a:t>Misclassification as Criterion</a:t>
            </a:r>
          </a:p>
        </p:txBody>
      </p:sp>
      <p:cxnSp>
        <p:nvCxnSpPr>
          <p:cNvPr id="5" name="Straight Arrow Connector 4">
            <a:extLst>
              <a:ext uri="{FF2B5EF4-FFF2-40B4-BE49-F238E27FC236}">
                <a16:creationId xmlns:a16="http://schemas.microsoft.com/office/drawing/2014/main" id="{1895BA3D-E111-452C-A0A2-749AC37EAA8C}"/>
              </a:ext>
            </a:extLst>
          </p:cNvPr>
          <p:cNvCxnSpPr>
            <a:cxnSpLocks/>
          </p:cNvCxnSpPr>
          <p:nvPr/>
        </p:nvCxnSpPr>
        <p:spPr>
          <a:xfrm>
            <a:off x="999460" y="1562986"/>
            <a:ext cx="3105180" cy="8957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72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44A341-86EC-4AB9-9052-7481DDB05E29}"/>
              </a:ext>
            </a:extLst>
          </p:cNvPr>
          <p:cNvPicPr>
            <a:picLocks noChangeAspect="1"/>
          </p:cNvPicPr>
          <p:nvPr/>
        </p:nvPicPr>
        <p:blipFill>
          <a:blip r:embed="rId2"/>
          <a:stretch>
            <a:fillRect/>
          </a:stretch>
        </p:blipFill>
        <p:spPr>
          <a:xfrm>
            <a:off x="0" y="1771347"/>
            <a:ext cx="12192000" cy="3315305"/>
          </a:xfrm>
          <a:prstGeom prst="rect">
            <a:avLst/>
          </a:prstGeom>
        </p:spPr>
      </p:pic>
      <p:sp>
        <p:nvSpPr>
          <p:cNvPr id="3" name="TextBox 2">
            <a:extLst>
              <a:ext uri="{FF2B5EF4-FFF2-40B4-BE49-F238E27FC236}">
                <a16:creationId xmlns:a16="http://schemas.microsoft.com/office/drawing/2014/main" id="{EBD50853-6FD6-4199-B4AD-105D7DB63700}"/>
              </a:ext>
            </a:extLst>
          </p:cNvPr>
          <p:cNvSpPr txBox="1"/>
          <p:nvPr/>
        </p:nvSpPr>
        <p:spPr>
          <a:xfrm>
            <a:off x="1391478" y="0"/>
            <a:ext cx="10495722" cy="830997"/>
          </a:xfrm>
          <a:prstGeom prst="rect">
            <a:avLst/>
          </a:prstGeom>
          <a:noFill/>
        </p:spPr>
        <p:txBody>
          <a:bodyPr wrap="square" rtlCol="0">
            <a:spAutoFit/>
          </a:bodyPr>
          <a:lstStyle/>
          <a:p>
            <a:pPr algn="ctr"/>
            <a:r>
              <a:rPr lang="en-US" sz="2400" dirty="0"/>
              <a:t>By Using the Automate Function We Can Compare Performance Across Modeling Engines</a:t>
            </a:r>
          </a:p>
        </p:txBody>
      </p:sp>
      <p:cxnSp>
        <p:nvCxnSpPr>
          <p:cNvPr id="5" name="Straight Arrow Connector 4">
            <a:extLst>
              <a:ext uri="{FF2B5EF4-FFF2-40B4-BE49-F238E27FC236}">
                <a16:creationId xmlns:a16="http://schemas.microsoft.com/office/drawing/2014/main" id="{1895BA3D-E111-452C-A0A2-749AC37EAA8C}"/>
              </a:ext>
            </a:extLst>
          </p:cNvPr>
          <p:cNvCxnSpPr/>
          <p:nvPr/>
        </p:nvCxnSpPr>
        <p:spPr>
          <a:xfrm>
            <a:off x="999460" y="1562986"/>
            <a:ext cx="2594345" cy="44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8D0159-68D8-4A54-BFC2-F7457715D988}"/>
              </a:ext>
            </a:extLst>
          </p:cNvPr>
          <p:cNvSpPr txBox="1"/>
          <p:nvPr/>
        </p:nvSpPr>
        <p:spPr>
          <a:xfrm>
            <a:off x="85060" y="873826"/>
            <a:ext cx="1871331" cy="369332"/>
          </a:xfrm>
          <a:prstGeom prst="rect">
            <a:avLst/>
          </a:prstGeom>
          <a:noFill/>
        </p:spPr>
        <p:txBody>
          <a:bodyPr wrap="square" rtlCol="0">
            <a:spAutoFit/>
          </a:bodyPr>
          <a:lstStyle/>
          <a:p>
            <a:r>
              <a:rPr lang="en-US" dirty="0"/>
              <a:t>ROC as Criterion</a:t>
            </a:r>
          </a:p>
        </p:txBody>
      </p:sp>
    </p:spTree>
    <p:extLst>
      <p:ext uri="{BB962C8B-B14F-4D97-AF65-F5344CB8AC3E}">
        <p14:creationId xmlns:p14="http://schemas.microsoft.com/office/powerpoint/2010/main" val="3663704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DCA1A-4373-41DE-8584-382FA435CBEB}"/>
              </a:ext>
            </a:extLst>
          </p:cNvPr>
          <p:cNvPicPr>
            <a:picLocks noChangeAspect="1"/>
          </p:cNvPicPr>
          <p:nvPr/>
        </p:nvPicPr>
        <p:blipFill>
          <a:blip r:embed="rId2"/>
          <a:stretch>
            <a:fillRect/>
          </a:stretch>
        </p:blipFill>
        <p:spPr>
          <a:xfrm>
            <a:off x="0" y="1758912"/>
            <a:ext cx="12192000" cy="3340175"/>
          </a:xfrm>
          <a:prstGeom prst="rect">
            <a:avLst/>
          </a:prstGeom>
        </p:spPr>
      </p:pic>
      <p:sp>
        <p:nvSpPr>
          <p:cNvPr id="3" name="TextBox 2">
            <a:extLst>
              <a:ext uri="{FF2B5EF4-FFF2-40B4-BE49-F238E27FC236}">
                <a16:creationId xmlns:a16="http://schemas.microsoft.com/office/drawing/2014/main" id="{F9577F62-BB2F-4A02-BB1A-5F8C4156D38E}"/>
              </a:ext>
            </a:extLst>
          </p:cNvPr>
          <p:cNvSpPr txBox="1"/>
          <p:nvPr/>
        </p:nvSpPr>
        <p:spPr>
          <a:xfrm>
            <a:off x="85060" y="873826"/>
            <a:ext cx="1871331" cy="369332"/>
          </a:xfrm>
          <a:prstGeom prst="rect">
            <a:avLst/>
          </a:prstGeom>
          <a:noFill/>
        </p:spPr>
        <p:txBody>
          <a:bodyPr wrap="square" rtlCol="0">
            <a:spAutoFit/>
          </a:bodyPr>
          <a:lstStyle/>
          <a:p>
            <a:r>
              <a:rPr lang="en-US" dirty="0"/>
              <a:t>Lift as Criterion</a:t>
            </a:r>
          </a:p>
        </p:txBody>
      </p:sp>
      <p:cxnSp>
        <p:nvCxnSpPr>
          <p:cNvPr id="4" name="Straight Arrow Connector 3">
            <a:extLst>
              <a:ext uri="{FF2B5EF4-FFF2-40B4-BE49-F238E27FC236}">
                <a16:creationId xmlns:a16="http://schemas.microsoft.com/office/drawing/2014/main" id="{DC074961-2DD4-4A96-80E8-6A0009DB888F}"/>
              </a:ext>
            </a:extLst>
          </p:cNvPr>
          <p:cNvCxnSpPr>
            <a:cxnSpLocks/>
          </p:cNvCxnSpPr>
          <p:nvPr/>
        </p:nvCxnSpPr>
        <p:spPr>
          <a:xfrm>
            <a:off x="986753" y="1319915"/>
            <a:ext cx="2040927" cy="864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5878347-6FD2-43C4-B42E-028D3C8A1FC9}"/>
              </a:ext>
            </a:extLst>
          </p:cNvPr>
          <p:cNvSpPr txBox="1"/>
          <p:nvPr/>
        </p:nvSpPr>
        <p:spPr>
          <a:xfrm>
            <a:off x="564204" y="0"/>
            <a:ext cx="11322996" cy="461665"/>
          </a:xfrm>
          <a:prstGeom prst="rect">
            <a:avLst/>
          </a:prstGeom>
          <a:noFill/>
        </p:spPr>
        <p:txBody>
          <a:bodyPr wrap="square" rtlCol="0">
            <a:spAutoFit/>
          </a:bodyPr>
          <a:lstStyle/>
          <a:p>
            <a:pPr algn="ctr"/>
            <a:r>
              <a:rPr lang="en-US" sz="2400" dirty="0"/>
              <a:t>By Using the Automate Function We Can Compare Performance Across Modeling Engines</a:t>
            </a:r>
          </a:p>
        </p:txBody>
      </p:sp>
    </p:spTree>
    <p:extLst>
      <p:ext uri="{BB962C8B-B14F-4D97-AF65-F5344CB8AC3E}">
        <p14:creationId xmlns:p14="http://schemas.microsoft.com/office/powerpoint/2010/main" val="1325223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7428A8-CF41-4EE2-BDF0-A38D2A6DD911}"/>
              </a:ext>
            </a:extLst>
          </p:cNvPr>
          <p:cNvSpPr txBox="1"/>
          <p:nvPr/>
        </p:nvSpPr>
        <p:spPr>
          <a:xfrm>
            <a:off x="2665831" y="88414"/>
            <a:ext cx="7602505" cy="954107"/>
          </a:xfrm>
          <a:prstGeom prst="rect">
            <a:avLst/>
          </a:prstGeom>
          <a:noFill/>
        </p:spPr>
        <p:txBody>
          <a:bodyPr wrap="square" rtlCol="0">
            <a:spAutoFit/>
          </a:bodyPr>
          <a:lstStyle/>
          <a:p>
            <a:pPr algn="ctr"/>
            <a:r>
              <a:rPr lang="en-US" sz="2800" dirty="0"/>
              <a:t>Tableau Or Power BI Option For Deployment If We Use Linear Predictive Models</a:t>
            </a:r>
          </a:p>
        </p:txBody>
      </p:sp>
      <p:pic>
        <p:nvPicPr>
          <p:cNvPr id="3" name="Picture 2">
            <a:extLst>
              <a:ext uri="{FF2B5EF4-FFF2-40B4-BE49-F238E27FC236}">
                <a16:creationId xmlns:a16="http://schemas.microsoft.com/office/drawing/2014/main" id="{9B541491-490D-4A7E-900B-5753DF37D4D0}"/>
              </a:ext>
            </a:extLst>
          </p:cNvPr>
          <p:cNvPicPr>
            <a:picLocks noChangeAspect="1"/>
          </p:cNvPicPr>
          <p:nvPr/>
        </p:nvPicPr>
        <p:blipFill>
          <a:blip r:embed="rId2"/>
          <a:stretch>
            <a:fillRect/>
          </a:stretch>
        </p:blipFill>
        <p:spPr>
          <a:xfrm>
            <a:off x="914400" y="1113595"/>
            <a:ext cx="9813424" cy="5526865"/>
          </a:xfrm>
          <a:prstGeom prst="rect">
            <a:avLst/>
          </a:prstGeom>
        </p:spPr>
      </p:pic>
      <p:sp>
        <p:nvSpPr>
          <p:cNvPr id="4" name="TextBox 3">
            <a:extLst>
              <a:ext uri="{FF2B5EF4-FFF2-40B4-BE49-F238E27FC236}">
                <a16:creationId xmlns:a16="http://schemas.microsoft.com/office/drawing/2014/main" id="{6206E519-AFA8-4D56-A79C-88C1EACC8686}"/>
              </a:ext>
            </a:extLst>
          </p:cNvPr>
          <p:cNvSpPr txBox="1"/>
          <p:nvPr/>
        </p:nvSpPr>
        <p:spPr>
          <a:xfrm>
            <a:off x="308344" y="372140"/>
            <a:ext cx="1881963" cy="646331"/>
          </a:xfrm>
          <a:prstGeom prst="rect">
            <a:avLst/>
          </a:prstGeom>
          <a:noFill/>
        </p:spPr>
        <p:txBody>
          <a:bodyPr wrap="square" rtlCol="0">
            <a:spAutoFit/>
          </a:bodyPr>
          <a:lstStyle/>
          <a:p>
            <a:r>
              <a:rPr lang="en-US" dirty="0"/>
              <a:t>Any Dataset Can Be Brought In</a:t>
            </a:r>
          </a:p>
        </p:txBody>
      </p:sp>
      <p:pic>
        <p:nvPicPr>
          <p:cNvPr id="5" name="Picture 4">
            <a:extLst>
              <a:ext uri="{FF2B5EF4-FFF2-40B4-BE49-F238E27FC236}">
                <a16:creationId xmlns:a16="http://schemas.microsoft.com/office/drawing/2014/main" id="{98F084DB-59DC-482F-B723-A7C13E32F76B}"/>
              </a:ext>
            </a:extLst>
          </p:cNvPr>
          <p:cNvPicPr>
            <a:picLocks noChangeAspect="1"/>
          </p:cNvPicPr>
          <p:nvPr/>
        </p:nvPicPr>
        <p:blipFill>
          <a:blip r:embed="rId3"/>
          <a:stretch>
            <a:fillRect/>
          </a:stretch>
        </p:blipFill>
        <p:spPr>
          <a:xfrm>
            <a:off x="7019357" y="3215122"/>
            <a:ext cx="5085714" cy="1323810"/>
          </a:xfrm>
          <a:prstGeom prst="rect">
            <a:avLst/>
          </a:prstGeom>
        </p:spPr>
      </p:pic>
      <p:pic>
        <p:nvPicPr>
          <p:cNvPr id="6" name="Picture 5">
            <a:extLst>
              <a:ext uri="{FF2B5EF4-FFF2-40B4-BE49-F238E27FC236}">
                <a16:creationId xmlns:a16="http://schemas.microsoft.com/office/drawing/2014/main" id="{32776131-D9EE-4FC7-AD1D-06BBF31212CB}"/>
              </a:ext>
            </a:extLst>
          </p:cNvPr>
          <p:cNvPicPr>
            <a:picLocks noChangeAspect="1"/>
          </p:cNvPicPr>
          <p:nvPr/>
        </p:nvPicPr>
        <p:blipFill>
          <a:blip r:embed="rId4"/>
          <a:stretch>
            <a:fillRect/>
          </a:stretch>
        </p:blipFill>
        <p:spPr>
          <a:xfrm>
            <a:off x="6981929" y="4458691"/>
            <a:ext cx="4733333" cy="1285714"/>
          </a:xfrm>
          <a:prstGeom prst="rect">
            <a:avLst/>
          </a:prstGeom>
        </p:spPr>
      </p:pic>
      <p:pic>
        <p:nvPicPr>
          <p:cNvPr id="7" name="Picture 6">
            <a:extLst>
              <a:ext uri="{FF2B5EF4-FFF2-40B4-BE49-F238E27FC236}">
                <a16:creationId xmlns:a16="http://schemas.microsoft.com/office/drawing/2014/main" id="{986CFFDE-79A7-4FEB-9AA0-1AF4DCAD66F9}"/>
              </a:ext>
            </a:extLst>
          </p:cNvPr>
          <p:cNvPicPr>
            <a:picLocks noChangeAspect="1"/>
          </p:cNvPicPr>
          <p:nvPr/>
        </p:nvPicPr>
        <p:blipFill>
          <a:blip r:embed="rId5"/>
          <a:stretch>
            <a:fillRect/>
          </a:stretch>
        </p:blipFill>
        <p:spPr>
          <a:xfrm>
            <a:off x="6965919" y="5622293"/>
            <a:ext cx="3761905" cy="980952"/>
          </a:xfrm>
          <a:prstGeom prst="rect">
            <a:avLst/>
          </a:prstGeom>
        </p:spPr>
      </p:pic>
      <p:sp>
        <p:nvSpPr>
          <p:cNvPr id="8" name="TextBox 7">
            <a:extLst>
              <a:ext uri="{FF2B5EF4-FFF2-40B4-BE49-F238E27FC236}">
                <a16:creationId xmlns:a16="http://schemas.microsoft.com/office/drawing/2014/main" id="{181DC36D-2A83-4267-80FE-B3E0A18DB54D}"/>
              </a:ext>
            </a:extLst>
          </p:cNvPr>
          <p:cNvSpPr txBox="1"/>
          <p:nvPr/>
        </p:nvSpPr>
        <p:spPr>
          <a:xfrm>
            <a:off x="7019357" y="2808575"/>
            <a:ext cx="3272959" cy="369332"/>
          </a:xfrm>
          <a:prstGeom prst="rect">
            <a:avLst/>
          </a:prstGeom>
          <a:noFill/>
        </p:spPr>
        <p:txBody>
          <a:bodyPr wrap="square" rtlCol="0">
            <a:spAutoFit/>
          </a:bodyPr>
          <a:lstStyle/>
          <a:p>
            <a:r>
              <a:rPr lang="en-US" dirty="0"/>
              <a:t>Examples: Weight Calculations</a:t>
            </a:r>
          </a:p>
        </p:txBody>
      </p:sp>
    </p:spTree>
    <p:extLst>
      <p:ext uri="{BB962C8B-B14F-4D97-AF65-F5344CB8AC3E}">
        <p14:creationId xmlns:p14="http://schemas.microsoft.com/office/powerpoint/2010/main" val="112599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CEC1A-4FE1-43BE-9D22-FFECC3426E80}"/>
              </a:ext>
            </a:extLst>
          </p:cNvPr>
          <p:cNvPicPr>
            <a:picLocks noChangeAspect="1"/>
          </p:cNvPicPr>
          <p:nvPr/>
        </p:nvPicPr>
        <p:blipFill>
          <a:blip r:embed="rId2"/>
          <a:stretch>
            <a:fillRect/>
          </a:stretch>
        </p:blipFill>
        <p:spPr>
          <a:xfrm>
            <a:off x="765543" y="830079"/>
            <a:ext cx="10224977" cy="5698701"/>
          </a:xfrm>
          <a:prstGeom prst="rect">
            <a:avLst/>
          </a:prstGeom>
        </p:spPr>
      </p:pic>
      <p:sp>
        <p:nvSpPr>
          <p:cNvPr id="4" name="TextBox 3">
            <a:extLst>
              <a:ext uri="{FF2B5EF4-FFF2-40B4-BE49-F238E27FC236}">
                <a16:creationId xmlns:a16="http://schemas.microsoft.com/office/drawing/2014/main" id="{B9723EA3-78C7-4F9C-A2D8-ECC77F6B8609}"/>
              </a:ext>
            </a:extLst>
          </p:cNvPr>
          <p:cNvSpPr txBox="1"/>
          <p:nvPr/>
        </p:nvSpPr>
        <p:spPr>
          <a:xfrm>
            <a:off x="860784" y="183748"/>
            <a:ext cx="10744313" cy="646331"/>
          </a:xfrm>
          <a:prstGeom prst="rect">
            <a:avLst/>
          </a:prstGeom>
          <a:noFill/>
        </p:spPr>
        <p:txBody>
          <a:bodyPr wrap="square" rtlCol="0">
            <a:spAutoFit/>
          </a:bodyPr>
          <a:lstStyle/>
          <a:p>
            <a:pPr algn="ctr"/>
            <a:r>
              <a:rPr lang="en-US" dirty="0"/>
              <a:t>Example: Augmenting Predictions With Other Visualizations/Analytics</a:t>
            </a:r>
          </a:p>
          <a:p>
            <a:pPr algn="ctr"/>
            <a:r>
              <a:rPr lang="en-US" dirty="0"/>
              <a:t>Which Can Be Performed By Managers To Classify Their Own Employees at Their Own Facilities </a:t>
            </a:r>
          </a:p>
        </p:txBody>
      </p:sp>
    </p:spTree>
    <p:extLst>
      <p:ext uri="{BB962C8B-B14F-4D97-AF65-F5344CB8AC3E}">
        <p14:creationId xmlns:p14="http://schemas.microsoft.com/office/powerpoint/2010/main" val="422967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37DCC2-74A7-4DEC-8E8B-356FF4498532}"/>
              </a:ext>
            </a:extLst>
          </p:cNvPr>
          <p:cNvSpPr txBox="1"/>
          <p:nvPr/>
        </p:nvSpPr>
        <p:spPr>
          <a:xfrm>
            <a:off x="1656080" y="751840"/>
            <a:ext cx="9570720" cy="584775"/>
          </a:xfrm>
          <a:prstGeom prst="rect">
            <a:avLst/>
          </a:prstGeom>
          <a:noFill/>
        </p:spPr>
        <p:txBody>
          <a:bodyPr wrap="square" rtlCol="0">
            <a:spAutoFit/>
          </a:bodyPr>
          <a:lstStyle/>
          <a:p>
            <a:pPr algn="ctr"/>
            <a:r>
              <a:rPr lang="en-US" sz="3200" dirty="0"/>
              <a:t>Let’s Go Into Tableau and Examine the Workbook</a:t>
            </a:r>
          </a:p>
        </p:txBody>
      </p:sp>
      <p:sp>
        <p:nvSpPr>
          <p:cNvPr id="3" name="TextBox 2">
            <a:extLst>
              <a:ext uri="{FF2B5EF4-FFF2-40B4-BE49-F238E27FC236}">
                <a16:creationId xmlns:a16="http://schemas.microsoft.com/office/drawing/2014/main" id="{3B217FBC-C8FF-43D8-85EE-73AC885605B1}"/>
              </a:ext>
            </a:extLst>
          </p:cNvPr>
          <p:cNvSpPr txBox="1"/>
          <p:nvPr/>
        </p:nvSpPr>
        <p:spPr>
          <a:xfrm>
            <a:off x="2225040" y="1818640"/>
            <a:ext cx="79756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Import the file to be scored</a:t>
            </a:r>
          </a:p>
          <a:p>
            <a:pPr marL="285750" indent="-285750">
              <a:buFont typeface="Arial" panose="020B0604020202020204" pitchFamily="34" charset="0"/>
              <a:buChar char="•"/>
            </a:pPr>
            <a:r>
              <a:rPr lang="en-US" sz="2800" dirty="0"/>
              <a:t>Create the calculated fields</a:t>
            </a:r>
          </a:p>
          <a:p>
            <a:pPr marL="285750" indent="-285750">
              <a:buFont typeface="Arial" panose="020B0604020202020204" pitchFamily="34" charset="0"/>
              <a:buChar char="•"/>
            </a:pPr>
            <a:r>
              <a:rPr lang="en-US" sz="2800" dirty="0"/>
              <a:t>Validate the calculations</a:t>
            </a:r>
          </a:p>
          <a:p>
            <a:pPr marL="285750" indent="-285750">
              <a:buFont typeface="Arial" panose="020B0604020202020204" pitchFamily="34" charset="0"/>
              <a:buChar char="•"/>
            </a:pPr>
            <a:r>
              <a:rPr lang="en-US" sz="2800" dirty="0"/>
              <a:t>Deploy for user access</a:t>
            </a:r>
          </a:p>
          <a:p>
            <a:pPr marL="285750" indent="-285750">
              <a:buFont typeface="Arial" panose="020B0604020202020204" pitchFamily="34" charset="0"/>
              <a:buChar char="•"/>
            </a:pPr>
            <a:r>
              <a:rPr lang="en-US" sz="2800" dirty="0"/>
              <a:t>Provide documentation/training</a:t>
            </a:r>
          </a:p>
          <a:p>
            <a:pPr marL="285750" indent="-285750">
              <a:buFont typeface="Arial" panose="020B0604020202020204" pitchFamily="34" charset="0"/>
              <a:buChar char="•"/>
            </a:pPr>
            <a:r>
              <a:rPr lang="en-US" sz="2800" dirty="0"/>
              <a:t>Users score their own unlabeled data and take preventative and corrective actions</a:t>
            </a:r>
          </a:p>
          <a:p>
            <a:pPr marL="285750" indent="-285750">
              <a:buFont typeface="Arial" panose="020B0604020202020204" pitchFamily="34" charset="0"/>
              <a:buChar char="•"/>
            </a:pPr>
            <a:r>
              <a:rPr lang="en-US" sz="2800" dirty="0"/>
              <a:t>Modeler maintains the model </a:t>
            </a:r>
          </a:p>
        </p:txBody>
      </p:sp>
    </p:spTree>
    <p:extLst>
      <p:ext uri="{BB962C8B-B14F-4D97-AF65-F5344CB8AC3E}">
        <p14:creationId xmlns:p14="http://schemas.microsoft.com/office/powerpoint/2010/main" val="802732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514EC6-2FC2-4774-860D-71FD99FFE0AC}"/>
              </a:ext>
            </a:extLst>
          </p:cNvPr>
          <p:cNvPicPr>
            <a:picLocks noChangeAspect="1"/>
          </p:cNvPicPr>
          <p:nvPr/>
        </p:nvPicPr>
        <p:blipFill>
          <a:blip r:embed="rId2"/>
          <a:stretch>
            <a:fillRect/>
          </a:stretch>
        </p:blipFill>
        <p:spPr>
          <a:xfrm>
            <a:off x="455635" y="0"/>
            <a:ext cx="11521283" cy="2676154"/>
          </a:xfrm>
          <a:prstGeom prst="rect">
            <a:avLst/>
          </a:prstGeom>
        </p:spPr>
      </p:pic>
      <p:cxnSp>
        <p:nvCxnSpPr>
          <p:cNvPr id="9" name="Straight Arrow Connector 8">
            <a:extLst>
              <a:ext uri="{FF2B5EF4-FFF2-40B4-BE49-F238E27FC236}">
                <a16:creationId xmlns:a16="http://schemas.microsoft.com/office/drawing/2014/main" id="{8B7D061E-0447-4BC8-AAD8-0A538EDC2E20}"/>
              </a:ext>
            </a:extLst>
          </p:cNvPr>
          <p:cNvCxnSpPr/>
          <p:nvPr/>
        </p:nvCxnSpPr>
        <p:spPr>
          <a:xfrm flipV="1">
            <a:off x="6457249" y="3316406"/>
            <a:ext cx="2838734" cy="2647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8B73BBB-7FFC-469B-AFEA-108CEE453A9B}"/>
              </a:ext>
            </a:extLst>
          </p:cNvPr>
          <p:cNvSpPr txBox="1"/>
          <p:nvPr/>
        </p:nvSpPr>
        <p:spPr>
          <a:xfrm rot="18901745">
            <a:off x="7146989" y="3557650"/>
            <a:ext cx="2065100" cy="646331"/>
          </a:xfrm>
          <a:prstGeom prst="rect">
            <a:avLst/>
          </a:prstGeom>
          <a:noFill/>
        </p:spPr>
        <p:txBody>
          <a:bodyPr wrap="square" rtlCol="0">
            <a:spAutoFit/>
          </a:bodyPr>
          <a:lstStyle/>
          <a:p>
            <a:r>
              <a:rPr lang="en-US" dirty="0"/>
              <a:t>Deploy Excel Workbooks to Users</a:t>
            </a:r>
          </a:p>
        </p:txBody>
      </p:sp>
      <p:sp>
        <p:nvSpPr>
          <p:cNvPr id="7" name="TextBox 6">
            <a:extLst>
              <a:ext uri="{FF2B5EF4-FFF2-40B4-BE49-F238E27FC236}">
                <a16:creationId xmlns:a16="http://schemas.microsoft.com/office/drawing/2014/main" id="{2362F926-C890-46AB-B621-80E58F4CFCD8}"/>
              </a:ext>
            </a:extLst>
          </p:cNvPr>
          <p:cNvSpPr txBox="1"/>
          <p:nvPr/>
        </p:nvSpPr>
        <p:spPr>
          <a:xfrm>
            <a:off x="1284335" y="0"/>
            <a:ext cx="10345828" cy="400110"/>
          </a:xfrm>
          <a:prstGeom prst="rect">
            <a:avLst/>
          </a:prstGeom>
          <a:noFill/>
        </p:spPr>
        <p:txBody>
          <a:bodyPr wrap="square" rtlCol="0">
            <a:spAutoFit/>
          </a:bodyPr>
          <a:lstStyle/>
          <a:p>
            <a:pPr algn="ctr"/>
            <a:r>
              <a:rPr lang="en-US" sz="2000" dirty="0"/>
              <a:t>As Demand Justifies, We Then Then Migrate the Model to the Enterprise Level</a:t>
            </a:r>
          </a:p>
        </p:txBody>
      </p:sp>
      <p:pic>
        <p:nvPicPr>
          <p:cNvPr id="18" name="Picture 17">
            <a:extLst>
              <a:ext uri="{FF2B5EF4-FFF2-40B4-BE49-F238E27FC236}">
                <a16:creationId xmlns:a16="http://schemas.microsoft.com/office/drawing/2014/main" id="{21658646-4773-4F34-8018-084BA1909186}"/>
              </a:ext>
            </a:extLst>
          </p:cNvPr>
          <p:cNvPicPr>
            <a:picLocks noChangeAspect="1"/>
          </p:cNvPicPr>
          <p:nvPr/>
        </p:nvPicPr>
        <p:blipFill>
          <a:blip r:embed="rId3"/>
          <a:stretch>
            <a:fillRect/>
          </a:stretch>
        </p:blipFill>
        <p:spPr>
          <a:xfrm>
            <a:off x="1612067" y="2772953"/>
            <a:ext cx="2009878" cy="3734571"/>
          </a:xfrm>
          <a:prstGeom prst="rect">
            <a:avLst/>
          </a:prstGeom>
        </p:spPr>
      </p:pic>
      <p:pic>
        <p:nvPicPr>
          <p:cNvPr id="19" name="Picture 18">
            <a:extLst>
              <a:ext uri="{FF2B5EF4-FFF2-40B4-BE49-F238E27FC236}">
                <a16:creationId xmlns:a16="http://schemas.microsoft.com/office/drawing/2014/main" id="{00EF9CDE-203C-480D-A2C6-A3598251D579}"/>
              </a:ext>
            </a:extLst>
          </p:cNvPr>
          <p:cNvPicPr>
            <a:picLocks noChangeAspect="1"/>
          </p:cNvPicPr>
          <p:nvPr/>
        </p:nvPicPr>
        <p:blipFill>
          <a:blip r:embed="rId3"/>
          <a:stretch>
            <a:fillRect/>
          </a:stretch>
        </p:blipFill>
        <p:spPr>
          <a:xfrm>
            <a:off x="5067850" y="2729823"/>
            <a:ext cx="2009878" cy="3734571"/>
          </a:xfrm>
          <a:prstGeom prst="rect">
            <a:avLst/>
          </a:prstGeom>
        </p:spPr>
      </p:pic>
      <p:pic>
        <p:nvPicPr>
          <p:cNvPr id="20" name="Picture 19">
            <a:extLst>
              <a:ext uri="{FF2B5EF4-FFF2-40B4-BE49-F238E27FC236}">
                <a16:creationId xmlns:a16="http://schemas.microsoft.com/office/drawing/2014/main" id="{54B17A1D-0230-4DB2-A005-CD4E937744D2}"/>
              </a:ext>
            </a:extLst>
          </p:cNvPr>
          <p:cNvPicPr>
            <a:picLocks noChangeAspect="1"/>
          </p:cNvPicPr>
          <p:nvPr/>
        </p:nvPicPr>
        <p:blipFill>
          <a:blip r:embed="rId3"/>
          <a:stretch>
            <a:fillRect/>
          </a:stretch>
        </p:blipFill>
        <p:spPr>
          <a:xfrm>
            <a:off x="9477196" y="2641064"/>
            <a:ext cx="2009878" cy="3734571"/>
          </a:xfrm>
          <a:prstGeom prst="rect">
            <a:avLst/>
          </a:prstGeom>
        </p:spPr>
      </p:pic>
      <p:cxnSp>
        <p:nvCxnSpPr>
          <p:cNvPr id="8" name="Straight Arrow Connector 7">
            <a:extLst>
              <a:ext uri="{FF2B5EF4-FFF2-40B4-BE49-F238E27FC236}">
                <a16:creationId xmlns:a16="http://schemas.microsoft.com/office/drawing/2014/main" id="{89610E91-FF36-4E25-B400-C2470AEE23C9}"/>
              </a:ext>
            </a:extLst>
          </p:cNvPr>
          <p:cNvCxnSpPr>
            <a:cxnSpLocks/>
          </p:cNvCxnSpPr>
          <p:nvPr/>
        </p:nvCxnSpPr>
        <p:spPr>
          <a:xfrm flipV="1">
            <a:off x="3114961" y="3316406"/>
            <a:ext cx="2466973" cy="2350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A629EAC-25E3-4256-8734-B8A1E9C521BA}"/>
              </a:ext>
            </a:extLst>
          </p:cNvPr>
          <p:cNvSpPr txBox="1"/>
          <p:nvPr/>
        </p:nvSpPr>
        <p:spPr>
          <a:xfrm>
            <a:off x="416640" y="3715986"/>
            <a:ext cx="1214449" cy="830997"/>
          </a:xfrm>
          <a:prstGeom prst="rect">
            <a:avLst/>
          </a:prstGeom>
          <a:noFill/>
        </p:spPr>
        <p:txBody>
          <a:bodyPr wrap="square" rtlCol="0">
            <a:spAutoFit/>
          </a:bodyPr>
          <a:lstStyle/>
          <a:p>
            <a:pPr algn="ctr"/>
            <a:r>
              <a:rPr lang="en-US" sz="1600" dirty="0"/>
              <a:t>First Model</a:t>
            </a:r>
          </a:p>
          <a:p>
            <a:pPr algn="ctr"/>
            <a:r>
              <a:rPr lang="en-US" sz="1600" dirty="0"/>
              <a:t>Followed By Iterations</a:t>
            </a:r>
          </a:p>
        </p:txBody>
      </p:sp>
      <p:cxnSp>
        <p:nvCxnSpPr>
          <p:cNvPr id="14" name="Straight Arrow Connector 13">
            <a:extLst>
              <a:ext uri="{FF2B5EF4-FFF2-40B4-BE49-F238E27FC236}">
                <a16:creationId xmlns:a16="http://schemas.microsoft.com/office/drawing/2014/main" id="{FB2C6143-C57C-4A5C-B1F7-89529F385998}"/>
              </a:ext>
            </a:extLst>
          </p:cNvPr>
          <p:cNvCxnSpPr>
            <a:cxnSpLocks/>
          </p:cNvCxnSpPr>
          <p:nvPr/>
        </p:nvCxnSpPr>
        <p:spPr>
          <a:xfrm flipV="1">
            <a:off x="10654631" y="4389120"/>
            <a:ext cx="1322286" cy="1462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7EE9D9-0D31-45A1-B170-77CBBD7B96B0}"/>
              </a:ext>
            </a:extLst>
          </p:cNvPr>
          <p:cNvSpPr txBox="1"/>
          <p:nvPr/>
        </p:nvSpPr>
        <p:spPr>
          <a:xfrm rot="18901745">
            <a:off x="10815550" y="3419625"/>
            <a:ext cx="1563407" cy="1015663"/>
          </a:xfrm>
          <a:prstGeom prst="rect">
            <a:avLst/>
          </a:prstGeom>
          <a:noFill/>
        </p:spPr>
        <p:txBody>
          <a:bodyPr wrap="square" rtlCol="0">
            <a:spAutoFit/>
          </a:bodyPr>
          <a:lstStyle/>
          <a:p>
            <a:r>
              <a:rPr lang="en-US" sz="1500" dirty="0">
                <a:solidFill>
                  <a:srgbClr val="FF0000"/>
                </a:solidFill>
              </a:rPr>
              <a:t>Deploy to Server or Cloud (could be Tableau or  Power BI)</a:t>
            </a:r>
          </a:p>
        </p:txBody>
      </p:sp>
      <p:sp>
        <p:nvSpPr>
          <p:cNvPr id="5" name="TextBox 4">
            <a:extLst>
              <a:ext uri="{FF2B5EF4-FFF2-40B4-BE49-F238E27FC236}">
                <a16:creationId xmlns:a16="http://schemas.microsoft.com/office/drawing/2014/main" id="{E82ADB2F-5C9C-44CF-96A4-17CF2BABC6B7}"/>
              </a:ext>
            </a:extLst>
          </p:cNvPr>
          <p:cNvSpPr txBox="1"/>
          <p:nvPr/>
        </p:nvSpPr>
        <p:spPr>
          <a:xfrm>
            <a:off x="1439934" y="5996033"/>
            <a:ext cx="2466973" cy="923330"/>
          </a:xfrm>
          <a:prstGeom prst="rect">
            <a:avLst/>
          </a:prstGeom>
          <a:noFill/>
        </p:spPr>
        <p:txBody>
          <a:bodyPr wrap="square" rtlCol="0">
            <a:spAutoFit/>
          </a:bodyPr>
          <a:lstStyle/>
          <a:p>
            <a:endParaRPr lang="en-US" dirty="0">
              <a:solidFill>
                <a:srgbClr val="FF0000"/>
              </a:solidFill>
            </a:endParaRPr>
          </a:p>
          <a:p>
            <a:r>
              <a:rPr lang="en-US" dirty="0">
                <a:solidFill>
                  <a:srgbClr val="FF0000"/>
                </a:solidFill>
              </a:rPr>
              <a:t>Explainable Knowledge</a:t>
            </a:r>
          </a:p>
          <a:p>
            <a:r>
              <a:rPr lang="en-US" dirty="0">
                <a:solidFill>
                  <a:srgbClr val="FF0000"/>
                </a:solidFill>
              </a:rPr>
              <a:t>Of Business Process</a:t>
            </a:r>
          </a:p>
        </p:txBody>
      </p:sp>
      <p:sp>
        <p:nvSpPr>
          <p:cNvPr id="21" name="TextBox 20">
            <a:extLst>
              <a:ext uri="{FF2B5EF4-FFF2-40B4-BE49-F238E27FC236}">
                <a16:creationId xmlns:a16="http://schemas.microsoft.com/office/drawing/2014/main" id="{312C34B6-5099-421D-A6EE-9EE05B4F5BFC}"/>
              </a:ext>
            </a:extLst>
          </p:cNvPr>
          <p:cNvSpPr txBox="1"/>
          <p:nvPr/>
        </p:nvSpPr>
        <p:spPr>
          <a:xfrm>
            <a:off x="3704793" y="6247233"/>
            <a:ext cx="4477951" cy="646331"/>
          </a:xfrm>
          <a:prstGeom prst="rect">
            <a:avLst/>
          </a:prstGeom>
          <a:noFill/>
        </p:spPr>
        <p:txBody>
          <a:bodyPr wrap="square" rtlCol="0">
            <a:spAutoFit/>
          </a:bodyPr>
          <a:lstStyle/>
          <a:p>
            <a:pPr algn="ctr"/>
            <a:r>
              <a:rPr lang="en-US" dirty="0">
                <a:solidFill>
                  <a:srgbClr val="FF0000"/>
                </a:solidFill>
              </a:rPr>
              <a:t>Predictive Knowledge</a:t>
            </a:r>
          </a:p>
          <a:p>
            <a:pPr algn="ctr"/>
            <a:r>
              <a:rPr lang="en-US" dirty="0">
                <a:solidFill>
                  <a:srgbClr val="FF0000"/>
                </a:solidFill>
              </a:rPr>
              <a:t>Individual Business User </a:t>
            </a:r>
          </a:p>
        </p:txBody>
      </p:sp>
      <p:sp>
        <p:nvSpPr>
          <p:cNvPr id="23" name="TextBox 22">
            <a:extLst>
              <a:ext uri="{FF2B5EF4-FFF2-40B4-BE49-F238E27FC236}">
                <a16:creationId xmlns:a16="http://schemas.microsoft.com/office/drawing/2014/main" id="{2F97AA60-25FB-47D6-A90A-2B3E1150C8BD}"/>
              </a:ext>
            </a:extLst>
          </p:cNvPr>
          <p:cNvSpPr txBox="1"/>
          <p:nvPr/>
        </p:nvSpPr>
        <p:spPr>
          <a:xfrm>
            <a:off x="8314191" y="6227489"/>
            <a:ext cx="4477951" cy="646331"/>
          </a:xfrm>
          <a:prstGeom prst="rect">
            <a:avLst/>
          </a:prstGeom>
          <a:noFill/>
        </p:spPr>
        <p:txBody>
          <a:bodyPr wrap="square" rtlCol="0">
            <a:spAutoFit/>
          </a:bodyPr>
          <a:lstStyle/>
          <a:p>
            <a:pPr algn="ctr"/>
            <a:r>
              <a:rPr lang="en-US" dirty="0">
                <a:solidFill>
                  <a:srgbClr val="FF0000"/>
                </a:solidFill>
              </a:rPr>
              <a:t>Predictive Knowledge</a:t>
            </a:r>
          </a:p>
          <a:p>
            <a:pPr algn="ctr"/>
            <a:r>
              <a:rPr lang="en-US" dirty="0">
                <a:solidFill>
                  <a:srgbClr val="FF0000"/>
                </a:solidFill>
              </a:rPr>
              <a:t>Enterprise Level</a:t>
            </a:r>
          </a:p>
        </p:txBody>
      </p:sp>
      <p:sp>
        <p:nvSpPr>
          <p:cNvPr id="24" name="TextBox 23">
            <a:extLst>
              <a:ext uri="{FF2B5EF4-FFF2-40B4-BE49-F238E27FC236}">
                <a16:creationId xmlns:a16="http://schemas.microsoft.com/office/drawing/2014/main" id="{6F1B7E95-1DF2-46DE-B5C6-7993730BDABC}"/>
              </a:ext>
            </a:extLst>
          </p:cNvPr>
          <p:cNvSpPr txBox="1"/>
          <p:nvPr/>
        </p:nvSpPr>
        <p:spPr>
          <a:xfrm>
            <a:off x="4153187" y="4850199"/>
            <a:ext cx="1214449" cy="584775"/>
          </a:xfrm>
          <a:prstGeom prst="rect">
            <a:avLst/>
          </a:prstGeom>
          <a:noFill/>
        </p:spPr>
        <p:txBody>
          <a:bodyPr wrap="square" rtlCol="0">
            <a:spAutoFit/>
          </a:bodyPr>
          <a:lstStyle/>
          <a:p>
            <a:pPr algn="ctr"/>
            <a:r>
              <a:rPr lang="en-US" sz="1600" dirty="0"/>
              <a:t>Second Iteration</a:t>
            </a:r>
          </a:p>
        </p:txBody>
      </p:sp>
      <p:sp>
        <p:nvSpPr>
          <p:cNvPr id="25" name="TextBox 24">
            <a:extLst>
              <a:ext uri="{FF2B5EF4-FFF2-40B4-BE49-F238E27FC236}">
                <a16:creationId xmlns:a16="http://schemas.microsoft.com/office/drawing/2014/main" id="{C364ADE8-A781-4D39-B754-EC7A6A6F5390}"/>
              </a:ext>
            </a:extLst>
          </p:cNvPr>
          <p:cNvSpPr txBox="1"/>
          <p:nvPr/>
        </p:nvSpPr>
        <p:spPr>
          <a:xfrm>
            <a:off x="8609982" y="4772964"/>
            <a:ext cx="1214449" cy="584775"/>
          </a:xfrm>
          <a:prstGeom prst="rect">
            <a:avLst/>
          </a:prstGeom>
          <a:noFill/>
        </p:spPr>
        <p:txBody>
          <a:bodyPr wrap="square" rtlCol="0">
            <a:spAutoFit/>
          </a:bodyPr>
          <a:lstStyle/>
          <a:p>
            <a:pPr algn="ctr"/>
            <a:r>
              <a:rPr lang="en-US" sz="1600" dirty="0"/>
              <a:t>Third Iteration</a:t>
            </a:r>
          </a:p>
        </p:txBody>
      </p:sp>
      <p:sp>
        <p:nvSpPr>
          <p:cNvPr id="4" name="TextBox 3">
            <a:extLst>
              <a:ext uri="{FF2B5EF4-FFF2-40B4-BE49-F238E27FC236}">
                <a16:creationId xmlns:a16="http://schemas.microsoft.com/office/drawing/2014/main" id="{ADED075E-71A8-42B1-B9A4-2FF017BD47F5}"/>
              </a:ext>
            </a:extLst>
          </p:cNvPr>
          <p:cNvSpPr txBox="1"/>
          <p:nvPr/>
        </p:nvSpPr>
        <p:spPr>
          <a:xfrm>
            <a:off x="1855511" y="2627568"/>
            <a:ext cx="2875562" cy="276999"/>
          </a:xfrm>
          <a:prstGeom prst="rect">
            <a:avLst/>
          </a:prstGeom>
          <a:noFill/>
        </p:spPr>
        <p:txBody>
          <a:bodyPr wrap="square" rtlCol="0">
            <a:spAutoFit/>
          </a:bodyPr>
          <a:lstStyle/>
          <a:p>
            <a:r>
              <a:rPr lang="en-US" sz="1200" dirty="0">
                <a:solidFill>
                  <a:srgbClr val="FF0000"/>
                </a:solidFill>
              </a:rPr>
              <a:t>Cycles Follow the Scientific Method</a:t>
            </a:r>
          </a:p>
        </p:txBody>
      </p:sp>
    </p:spTree>
    <p:extLst>
      <p:ext uri="{BB962C8B-B14F-4D97-AF65-F5344CB8AC3E}">
        <p14:creationId xmlns:p14="http://schemas.microsoft.com/office/powerpoint/2010/main" val="1592922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81166" y="775854"/>
            <a:ext cx="9407118" cy="5306291"/>
          </a:xfrm>
          <a:prstGeom prst="rect">
            <a:avLst/>
          </a:prstGeom>
          <a:ln>
            <a:solidFill>
              <a:schemeClr val="tx1"/>
            </a:solidFill>
          </a:ln>
        </p:spPr>
      </p:pic>
      <p:sp>
        <p:nvSpPr>
          <p:cNvPr id="5" name="TextBox 4">
            <a:extLst>
              <a:ext uri="{FF2B5EF4-FFF2-40B4-BE49-F238E27FC236}">
                <a16:creationId xmlns:a16="http://schemas.microsoft.com/office/drawing/2014/main" id="{30F14D78-3F25-4FCC-A8FC-2971B6209608}"/>
              </a:ext>
            </a:extLst>
          </p:cNvPr>
          <p:cNvSpPr txBox="1"/>
          <p:nvPr/>
        </p:nvSpPr>
        <p:spPr>
          <a:xfrm>
            <a:off x="286439" y="1608463"/>
            <a:ext cx="1575412" cy="646331"/>
          </a:xfrm>
          <a:prstGeom prst="rect">
            <a:avLst/>
          </a:prstGeom>
          <a:noFill/>
        </p:spPr>
        <p:txBody>
          <a:bodyPr wrap="square" rtlCol="0">
            <a:spAutoFit/>
          </a:bodyPr>
          <a:lstStyle/>
          <a:p>
            <a:pPr algn="ctr"/>
            <a:r>
              <a:rPr lang="en-US" dirty="0"/>
              <a:t>Drive Specificity</a:t>
            </a:r>
          </a:p>
        </p:txBody>
      </p:sp>
    </p:spTree>
    <p:extLst>
      <p:ext uri="{BB962C8B-B14F-4D97-AF65-F5344CB8AC3E}">
        <p14:creationId xmlns:p14="http://schemas.microsoft.com/office/powerpoint/2010/main" val="409697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51120" y="35717"/>
            <a:ext cx="6726135" cy="6684679"/>
          </a:xfrm>
          <a:prstGeom prst="rect">
            <a:avLst/>
          </a:prstGeom>
        </p:spPr>
      </p:pic>
      <p:sp>
        <p:nvSpPr>
          <p:cNvPr id="3" name="TextBox 2"/>
          <p:cNvSpPr txBox="1"/>
          <p:nvPr/>
        </p:nvSpPr>
        <p:spPr>
          <a:xfrm>
            <a:off x="335280" y="1981200"/>
            <a:ext cx="4617720" cy="2031325"/>
          </a:xfrm>
          <a:prstGeom prst="rect">
            <a:avLst/>
          </a:prstGeom>
          <a:noFill/>
        </p:spPr>
        <p:txBody>
          <a:bodyPr wrap="square" rtlCol="0">
            <a:spAutoFit/>
          </a:bodyPr>
          <a:lstStyle/>
          <a:p>
            <a:r>
              <a:rPr lang="en-US" dirty="0"/>
              <a:t>“Change Management is a comprehensive, cyclic and structured approach for transitioning individuals, groups and organizations from a current state to a future state with intended business benefits.” </a:t>
            </a:r>
          </a:p>
          <a:p>
            <a:r>
              <a:rPr lang="en-US" i="1" dirty="0"/>
              <a:t>PMI: Managing Change in Organizations-A Practice Guide</a:t>
            </a:r>
          </a:p>
        </p:txBody>
      </p:sp>
      <p:sp>
        <p:nvSpPr>
          <p:cNvPr id="5" name="TextBox 4"/>
          <p:cNvSpPr txBox="1"/>
          <p:nvPr/>
        </p:nvSpPr>
        <p:spPr>
          <a:xfrm>
            <a:off x="335280" y="748933"/>
            <a:ext cx="5245417" cy="461665"/>
          </a:xfrm>
          <a:prstGeom prst="rect">
            <a:avLst/>
          </a:prstGeom>
          <a:noFill/>
        </p:spPr>
        <p:txBody>
          <a:bodyPr wrap="square" rtlCol="0">
            <a:spAutoFit/>
          </a:bodyPr>
          <a:lstStyle/>
          <a:p>
            <a:r>
              <a:rPr lang="en-US" sz="2400" b="1" dirty="0"/>
              <a:t>Organizational Change Management</a:t>
            </a:r>
          </a:p>
        </p:txBody>
      </p:sp>
    </p:spTree>
    <p:extLst>
      <p:ext uri="{BB962C8B-B14F-4D97-AF65-F5344CB8AC3E}">
        <p14:creationId xmlns:p14="http://schemas.microsoft.com/office/powerpoint/2010/main" val="50712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FE330-660C-44B2-8B8C-8A3AF6BFCC2D}"/>
              </a:ext>
            </a:extLst>
          </p:cNvPr>
          <p:cNvPicPr>
            <a:picLocks noChangeAspect="1"/>
          </p:cNvPicPr>
          <p:nvPr/>
        </p:nvPicPr>
        <p:blipFill>
          <a:blip r:embed="rId2"/>
          <a:stretch>
            <a:fillRect/>
          </a:stretch>
        </p:blipFill>
        <p:spPr>
          <a:xfrm>
            <a:off x="597693" y="483615"/>
            <a:ext cx="10996613" cy="5890770"/>
          </a:xfrm>
          <a:prstGeom prst="rect">
            <a:avLst/>
          </a:prstGeom>
        </p:spPr>
      </p:pic>
    </p:spTree>
    <p:extLst>
      <p:ext uri="{BB962C8B-B14F-4D97-AF65-F5344CB8AC3E}">
        <p14:creationId xmlns:p14="http://schemas.microsoft.com/office/powerpoint/2010/main" val="3019693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D4B8B3-1456-40C3-9406-7DAC912B3925}"/>
              </a:ext>
            </a:extLst>
          </p:cNvPr>
          <p:cNvPicPr>
            <a:picLocks noChangeAspect="1"/>
          </p:cNvPicPr>
          <p:nvPr/>
        </p:nvPicPr>
        <p:blipFill>
          <a:blip r:embed="rId2"/>
          <a:stretch>
            <a:fillRect/>
          </a:stretch>
        </p:blipFill>
        <p:spPr>
          <a:xfrm>
            <a:off x="2361063" y="278988"/>
            <a:ext cx="7697337" cy="6491863"/>
          </a:xfrm>
          <a:prstGeom prst="rect">
            <a:avLst/>
          </a:prstGeom>
        </p:spPr>
      </p:pic>
    </p:spTree>
    <p:extLst>
      <p:ext uri="{BB962C8B-B14F-4D97-AF65-F5344CB8AC3E}">
        <p14:creationId xmlns:p14="http://schemas.microsoft.com/office/powerpoint/2010/main" val="3809246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1B9D59-1AA0-47BF-96A2-5960A6DE5937}"/>
              </a:ext>
            </a:extLst>
          </p:cNvPr>
          <p:cNvPicPr>
            <a:picLocks noChangeAspect="1"/>
          </p:cNvPicPr>
          <p:nvPr/>
        </p:nvPicPr>
        <p:blipFill>
          <a:blip r:embed="rId2"/>
          <a:stretch>
            <a:fillRect/>
          </a:stretch>
        </p:blipFill>
        <p:spPr>
          <a:xfrm>
            <a:off x="1752223" y="106392"/>
            <a:ext cx="8687553" cy="6645216"/>
          </a:xfrm>
          <a:prstGeom prst="rect">
            <a:avLst/>
          </a:prstGeom>
        </p:spPr>
      </p:pic>
    </p:spTree>
    <p:extLst>
      <p:ext uri="{BB962C8B-B14F-4D97-AF65-F5344CB8AC3E}">
        <p14:creationId xmlns:p14="http://schemas.microsoft.com/office/powerpoint/2010/main" val="1977394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7D1D45-6460-4160-9BDD-C44683424EBE}"/>
              </a:ext>
            </a:extLst>
          </p:cNvPr>
          <p:cNvPicPr>
            <a:picLocks noChangeAspect="1"/>
          </p:cNvPicPr>
          <p:nvPr/>
        </p:nvPicPr>
        <p:blipFill>
          <a:blip r:embed="rId2"/>
          <a:stretch>
            <a:fillRect/>
          </a:stretch>
        </p:blipFill>
        <p:spPr>
          <a:xfrm>
            <a:off x="1912268" y="452048"/>
            <a:ext cx="8123624" cy="1646063"/>
          </a:xfrm>
          <a:prstGeom prst="rect">
            <a:avLst/>
          </a:prstGeom>
        </p:spPr>
      </p:pic>
      <p:pic>
        <p:nvPicPr>
          <p:cNvPr id="3" name="Picture 2">
            <a:extLst>
              <a:ext uri="{FF2B5EF4-FFF2-40B4-BE49-F238E27FC236}">
                <a16:creationId xmlns:a16="http://schemas.microsoft.com/office/drawing/2014/main" id="{943AB043-1850-4FC1-9896-3BDF8745D689}"/>
              </a:ext>
            </a:extLst>
          </p:cNvPr>
          <p:cNvPicPr>
            <a:picLocks noChangeAspect="1"/>
          </p:cNvPicPr>
          <p:nvPr/>
        </p:nvPicPr>
        <p:blipFill>
          <a:blip r:embed="rId3"/>
          <a:stretch>
            <a:fillRect/>
          </a:stretch>
        </p:blipFill>
        <p:spPr>
          <a:xfrm>
            <a:off x="1912268" y="1956862"/>
            <a:ext cx="8359864" cy="4793395"/>
          </a:xfrm>
          <a:prstGeom prst="rect">
            <a:avLst/>
          </a:prstGeom>
        </p:spPr>
      </p:pic>
    </p:spTree>
    <p:extLst>
      <p:ext uri="{BB962C8B-B14F-4D97-AF65-F5344CB8AC3E}">
        <p14:creationId xmlns:p14="http://schemas.microsoft.com/office/powerpoint/2010/main" val="2472629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599971-0840-4C0D-AF8D-1353C42344E4}"/>
              </a:ext>
            </a:extLst>
          </p:cNvPr>
          <p:cNvPicPr>
            <a:picLocks noChangeAspect="1"/>
          </p:cNvPicPr>
          <p:nvPr/>
        </p:nvPicPr>
        <p:blipFill>
          <a:blip r:embed="rId2"/>
          <a:stretch>
            <a:fillRect/>
          </a:stretch>
        </p:blipFill>
        <p:spPr>
          <a:xfrm>
            <a:off x="2083722" y="559821"/>
            <a:ext cx="8024555" cy="5738357"/>
          </a:xfrm>
          <a:prstGeom prst="rect">
            <a:avLst/>
          </a:prstGeom>
        </p:spPr>
      </p:pic>
    </p:spTree>
    <p:extLst>
      <p:ext uri="{BB962C8B-B14F-4D97-AF65-F5344CB8AC3E}">
        <p14:creationId xmlns:p14="http://schemas.microsoft.com/office/powerpoint/2010/main" val="45714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E98CD7-A084-4142-9296-F8F724441D5A}"/>
              </a:ext>
            </a:extLst>
          </p:cNvPr>
          <p:cNvPicPr>
            <a:picLocks noChangeAspect="1"/>
          </p:cNvPicPr>
          <p:nvPr/>
        </p:nvPicPr>
        <p:blipFill>
          <a:blip r:embed="rId2"/>
          <a:stretch>
            <a:fillRect/>
          </a:stretch>
        </p:blipFill>
        <p:spPr>
          <a:xfrm>
            <a:off x="1264333" y="1127760"/>
            <a:ext cx="10025976" cy="4775199"/>
          </a:xfrm>
          <a:prstGeom prst="rect">
            <a:avLst/>
          </a:prstGeom>
        </p:spPr>
      </p:pic>
    </p:spTree>
    <p:extLst>
      <p:ext uri="{BB962C8B-B14F-4D97-AF65-F5344CB8AC3E}">
        <p14:creationId xmlns:p14="http://schemas.microsoft.com/office/powerpoint/2010/main" val="2428163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DC91D4-DFDA-46A9-B756-E45646BE641C}"/>
              </a:ext>
            </a:extLst>
          </p:cNvPr>
          <p:cNvPicPr>
            <a:picLocks noChangeAspect="1"/>
          </p:cNvPicPr>
          <p:nvPr/>
        </p:nvPicPr>
        <p:blipFill>
          <a:blip r:embed="rId2"/>
          <a:stretch>
            <a:fillRect/>
          </a:stretch>
        </p:blipFill>
        <p:spPr>
          <a:xfrm>
            <a:off x="3423613" y="479804"/>
            <a:ext cx="7071973" cy="5898391"/>
          </a:xfrm>
          <a:prstGeom prst="rect">
            <a:avLst/>
          </a:prstGeom>
        </p:spPr>
      </p:pic>
      <p:sp>
        <p:nvSpPr>
          <p:cNvPr id="3" name="TextBox 2">
            <a:extLst>
              <a:ext uri="{FF2B5EF4-FFF2-40B4-BE49-F238E27FC236}">
                <a16:creationId xmlns:a16="http://schemas.microsoft.com/office/drawing/2014/main" id="{0FE09935-6E6F-4480-A5F9-9B36B4D5B85A}"/>
              </a:ext>
            </a:extLst>
          </p:cNvPr>
          <p:cNvSpPr txBox="1"/>
          <p:nvPr/>
        </p:nvSpPr>
        <p:spPr>
          <a:xfrm>
            <a:off x="172720" y="853440"/>
            <a:ext cx="2621280" cy="646331"/>
          </a:xfrm>
          <a:prstGeom prst="rect">
            <a:avLst/>
          </a:prstGeom>
          <a:noFill/>
        </p:spPr>
        <p:txBody>
          <a:bodyPr wrap="square" rtlCol="0">
            <a:spAutoFit/>
          </a:bodyPr>
          <a:lstStyle/>
          <a:p>
            <a:r>
              <a:rPr lang="en-US" dirty="0"/>
              <a:t>Strong Interaction Reporting</a:t>
            </a:r>
          </a:p>
        </p:txBody>
      </p:sp>
    </p:spTree>
    <p:extLst>
      <p:ext uri="{BB962C8B-B14F-4D97-AF65-F5344CB8AC3E}">
        <p14:creationId xmlns:p14="http://schemas.microsoft.com/office/powerpoint/2010/main" val="379595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723EBA-DC83-4AA5-A7F8-4335B6AB02D3}"/>
              </a:ext>
            </a:extLst>
          </p:cNvPr>
          <p:cNvPicPr>
            <a:picLocks noChangeAspect="1"/>
          </p:cNvPicPr>
          <p:nvPr/>
        </p:nvPicPr>
        <p:blipFill>
          <a:blip r:embed="rId2"/>
          <a:stretch>
            <a:fillRect/>
          </a:stretch>
        </p:blipFill>
        <p:spPr>
          <a:xfrm>
            <a:off x="1531224" y="681752"/>
            <a:ext cx="9129551" cy="5494496"/>
          </a:xfrm>
          <a:prstGeom prst="rect">
            <a:avLst/>
          </a:prstGeom>
        </p:spPr>
      </p:pic>
    </p:spTree>
    <p:extLst>
      <p:ext uri="{BB962C8B-B14F-4D97-AF65-F5344CB8AC3E}">
        <p14:creationId xmlns:p14="http://schemas.microsoft.com/office/powerpoint/2010/main" val="2637136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305ECE-51AE-4C3F-A562-F81ADA7E2A0F}"/>
              </a:ext>
            </a:extLst>
          </p:cNvPr>
          <p:cNvPicPr>
            <a:picLocks noChangeAspect="1"/>
          </p:cNvPicPr>
          <p:nvPr/>
        </p:nvPicPr>
        <p:blipFill>
          <a:blip r:embed="rId2"/>
          <a:stretch>
            <a:fillRect/>
          </a:stretch>
        </p:blipFill>
        <p:spPr>
          <a:xfrm>
            <a:off x="1500742" y="666510"/>
            <a:ext cx="9190516" cy="5524979"/>
          </a:xfrm>
          <a:prstGeom prst="rect">
            <a:avLst/>
          </a:prstGeom>
        </p:spPr>
      </p:pic>
    </p:spTree>
    <p:extLst>
      <p:ext uri="{BB962C8B-B14F-4D97-AF65-F5344CB8AC3E}">
        <p14:creationId xmlns:p14="http://schemas.microsoft.com/office/powerpoint/2010/main" val="3966949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343D8-D4BF-4B0A-A546-CA81A37E7EAE}"/>
              </a:ext>
            </a:extLst>
          </p:cNvPr>
          <p:cNvPicPr>
            <a:picLocks noChangeAspect="1"/>
          </p:cNvPicPr>
          <p:nvPr/>
        </p:nvPicPr>
        <p:blipFill>
          <a:blip r:embed="rId2"/>
          <a:stretch>
            <a:fillRect/>
          </a:stretch>
        </p:blipFill>
        <p:spPr>
          <a:xfrm>
            <a:off x="1660574" y="548640"/>
            <a:ext cx="8946466" cy="5809824"/>
          </a:xfrm>
          <a:prstGeom prst="rect">
            <a:avLst/>
          </a:prstGeom>
        </p:spPr>
      </p:pic>
    </p:spTree>
    <p:extLst>
      <p:ext uri="{BB962C8B-B14F-4D97-AF65-F5344CB8AC3E}">
        <p14:creationId xmlns:p14="http://schemas.microsoft.com/office/powerpoint/2010/main" val="3828094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EC866D-7802-4550-9C36-126ADDFBA16A}"/>
              </a:ext>
            </a:extLst>
          </p:cNvPr>
          <p:cNvPicPr>
            <a:picLocks noChangeAspect="1"/>
          </p:cNvPicPr>
          <p:nvPr/>
        </p:nvPicPr>
        <p:blipFill>
          <a:blip r:embed="rId2"/>
          <a:stretch>
            <a:fillRect/>
          </a:stretch>
        </p:blipFill>
        <p:spPr>
          <a:xfrm>
            <a:off x="1504552" y="666510"/>
            <a:ext cx="9182896" cy="5524979"/>
          </a:xfrm>
          <a:prstGeom prst="rect">
            <a:avLst/>
          </a:prstGeom>
        </p:spPr>
      </p:pic>
    </p:spTree>
    <p:extLst>
      <p:ext uri="{BB962C8B-B14F-4D97-AF65-F5344CB8AC3E}">
        <p14:creationId xmlns:p14="http://schemas.microsoft.com/office/powerpoint/2010/main" val="33155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3DF98-487D-4043-8055-81D09ACEE6D3}"/>
              </a:ext>
            </a:extLst>
          </p:cNvPr>
          <p:cNvPicPr>
            <a:picLocks noChangeAspect="1"/>
          </p:cNvPicPr>
          <p:nvPr/>
        </p:nvPicPr>
        <p:blipFill>
          <a:blip r:embed="rId2"/>
          <a:stretch>
            <a:fillRect/>
          </a:stretch>
        </p:blipFill>
        <p:spPr>
          <a:xfrm>
            <a:off x="930650" y="2202024"/>
            <a:ext cx="10212858" cy="2425960"/>
          </a:xfrm>
          <a:prstGeom prst="rect">
            <a:avLst/>
          </a:prstGeom>
        </p:spPr>
      </p:pic>
    </p:spTree>
    <p:extLst>
      <p:ext uri="{BB962C8B-B14F-4D97-AF65-F5344CB8AC3E}">
        <p14:creationId xmlns:p14="http://schemas.microsoft.com/office/powerpoint/2010/main" val="3279078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FD38D3-A6C3-4E58-BFE5-3F9AF8809522}"/>
              </a:ext>
            </a:extLst>
          </p:cNvPr>
          <p:cNvPicPr>
            <a:picLocks noChangeAspect="1"/>
          </p:cNvPicPr>
          <p:nvPr/>
        </p:nvPicPr>
        <p:blipFill>
          <a:blip r:embed="rId2"/>
          <a:stretch>
            <a:fillRect/>
          </a:stretch>
        </p:blipFill>
        <p:spPr>
          <a:xfrm>
            <a:off x="0" y="899367"/>
            <a:ext cx="12192000" cy="5059266"/>
          </a:xfrm>
          <a:prstGeom prst="rect">
            <a:avLst/>
          </a:prstGeom>
        </p:spPr>
      </p:pic>
      <p:sp>
        <p:nvSpPr>
          <p:cNvPr id="3" name="Arrow: Left 2">
            <a:extLst>
              <a:ext uri="{FF2B5EF4-FFF2-40B4-BE49-F238E27FC236}">
                <a16:creationId xmlns:a16="http://schemas.microsoft.com/office/drawing/2014/main" id="{D5C7D23A-EA6C-4BB0-AF6E-445F8E210C41}"/>
              </a:ext>
            </a:extLst>
          </p:cNvPr>
          <p:cNvSpPr/>
          <p:nvPr/>
        </p:nvSpPr>
        <p:spPr>
          <a:xfrm>
            <a:off x="1920240" y="4003040"/>
            <a:ext cx="8483600" cy="4775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472294-FE0D-4273-B8B4-F2FFB92C0E2B}"/>
              </a:ext>
            </a:extLst>
          </p:cNvPr>
          <p:cNvSpPr txBox="1"/>
          <p:nvPr/>
        </p:nvSpPr>
        <p:spPr>
          <a:xfrm>
            <a:off x="2661920" y="4673600"/>
            <a:ext cx="6197600" cy="369332"/>
          </a:xfrm>
          <a:prstGeom prst="rect">
            <a:avLst/>
          </a:prstGeom>
          <a:noFill/>
        </p:spPr>
        <p:txBody>
          <a:bodyPr wrap="square" rtlCol="0">
            <a:spAutoFit/>
          </a:bodyPr>
          <a:lstStyle/>
          <a:p>
            <a:r>
              <a:rPr lang="en-US" dirty="0"/>
              <a:t>Complexity Can Be Reduced</a:t>
            </a:r>
          </a:p>
        </p:txBody>
      </p:sp>
    </p:spTree>
    <p:extLst>
      <p:ext uri="{BB962C8B-B14F-4D97-AF65-F5344CB8AC3E}">
        <p14:creationId xmlns:p14="http://schemas.microsoft.com/office/powerpoint/2010/main" val="1584171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4a13c920.PNG">
            <a:extLst>
              <a:ext uri="{FF2B5EF4-FFF2-40B4-BE49-F238E27FC236}">
                <a16:creationId xmlns:a16="http://schemas.microsoft.com/office/drawing/2014/main" id="{D0FC26D3-4B1E-4302-84C3-5160C6900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0"/>
            <a:ext cx="7073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CAAF15-2C57-42ED-AB28-FF6B24E7C6E5}"/>
              </a:ext>
            </a:extLst>
          </p:cNvPr>
          <p:cNvSpPr txBox="1"/>
          <p:nvPr/>
        </p:nvSpPr>
        <p:spPr>
          <a:xfrm>
            <a:off x="243840" y="548640"/>
            <a:ext cx="1889760" cy="3693319"/>
          </a:xfrm>
          <a:prstGeom prst="rect">
            <a:avLst/>
          </a:prstGeom>
          <a:noFill/>
        </p:spPr>
        <p:txBody>
          <a:bodyPr wrap="square" rtlCol="0">
            <a:spAutoFit/>
          </a:bodyPr>
          <a:lstStyle/>
          <a:p>
            <a:r>
              <a:rPr lang="en-US" dirty="0"/>
              <a:t>But programming of trees is likely beyond the skillset of the average business user.</a:t>
            </a:r>
          </a:p>
          <a:p>
            <a:endParaRPr lang="en-US" dirty="0"/>
          </a:p>
          <a:p>
            <a:r>
              <a:rPr lang="en-US" dirty="0"/>
              <a:t>However, tools like Excel VBA, Tableau and Power BI Can Be a Good Compromise.</a:t>
            </a:r>
          </a:p>
        </p:txBody>
      </p:sp>
    </p:spTree>
    <p:extLst>
      <p:ext uri="{BB962C8B-B14F-4D97-AF65-F5344CB8AC3E}">
        <p14:creationId xmlns:p14="http://schemas.microsoft.com/office/powerpoint/2010/main" val="3339831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40A48-7E03-4860-AA57-3577166D94C4}"/>
              </a:ext>
            </a:extLst>
          </p:cNvPr>
          <p:cNvSpPr txBox="1"/>
          <p:nvPr/>
        </p:nvSpPr>
        <p:spPr>
          <a:xfrm>
            <a:off x="1534160" y="467360"/>
            <a:ext cx="9591040" cy="646331"/>
          </a:xfrm>
          <a:prstGeom prst="rect">
            <a:avLst/>
          </a:prstGeom>
          <a:noFill/>
        </p:spPr>
        <p:txBody>
          <a:bodyPr wrap="square" rtlCol="0">
            <a:spAutoFit/>
          </a:bodyPr>
          <a:lstStyle/>
          <a:p>
            <a:pPr algn="ctr"/>
            <a:r>
              <a:rPr lang="en-US" sz="3600" dirty="0"/>
              <a:t>Deployment of </a:t>
            </a:r>
            <a:r>
              <a:rPr lang="en-US" sz="3600" dirty="0" err="1"/>
              <a:t>Treenet</a:t>
            </a:r>
            <a:endParaRPr lang="en-US" sz="3600" dirty="0"/>
          </a:p>
        </p:txBody>
      </p:sp>
      <p:sp>
        <p:nvSpPr>
          <p:cNvPr id="3" name="TextBox 2">
            <a:extLst>
              <a:ext uri="{FF2B5EF4-FFF2-40B4-BE49-F238E27FC236}">
                <a16:creationId xmlns:a16="http://schemas.microsoft.com/office/drawing/2014/main" id="{21D132D5-ED67-4462-84FF-2DF487D9CE95}"/>
              </a:ext>
            </a:extLst>
          </p:cNvPr>
          <p:cNvSpPr txBox="1"/>
          <p:nvPr/>
        </p:nvSpPr>
        <p:spPr>
          <a:xfrm>
            <a:off x="772160" y="1341120"/>
            <a:ext cx="1107440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Trees Can Be Very Complex Code—Will Require IT Help Which Increases Project Management Complexity and Project Cost/Risk</a:t>
            </a:r>
          </a:p>
          <a:p>
            <a:pPr marL="285750" indent="-285750">
              <a:buFont typeface="Arial" panose="020B0604020202020204" pitchFamily="34" charset="0"/>
              <a:buChar char="•"/>
            </a:pPr>
            <a:r>
              <a:rPr lang="en-US" sz="2400" dirty="0"/>
              <a:t>Suggest comparing advantages in scoring accuracy over a linear model versus costs. May be better to keep Treenets at the desktop, but deploy linear models. </a:t>
            </a:r>
          </a:p>
          <a:p>
            <a:pPr marL="285750" indent="-285750">
              <a:buFont typeface="Arial" panose="020B0604020202020204" pitchFamily="34" charset="0"/>
              <a:buChar char="•"/>
            </a:pPr>
            <a:r>
              <a:rPr lang="en-US" sz="2400" dirty="0"/>
              <a:t>Purchasing and deploying multiple copies of the SPM application might be the most cost effective alternative if cost justified. Or use alternative engines and architectures if they can produce the benefit.</a:t>
            </a:r>
          </a:p>
        </p:txBody>
      </p:sp>
    </p:spTree>
    <p:extLst>
      <p:ext uri="{BB962C8B-B14F-4D97-AF65-F5344CB8AC3E}">
        <p14:creationId xmlns:p14="http://schemas.microsoft.com/office/powerpoint/2010/main" val="14724961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74786-56D1-4F93-B213-12A7BCFDA94B}"/>
              </a:ext>
            </a:extLst>
          </p:cNvPr>
          <p:cNvSpPr txBox="1"/>
          <p:nvPr/>
        </p:nvSpPr>
        <p:spPr>
          <a:xfrm>
            <a:off x="1819469" y="1843568"/>
            <a:ext cx="8948057" cy="523220"/>
          </a:xfrm>
          <a:prstGeom prst="rect">
            <a:avLst/>
          </a:prstGeom>
          <a:noFill/>
        </p:spPr>
        <p:txBody>
          <a:bodyPr wrap="square" rtlCol="0">
            <a:spAutoFit/>
          </a:bodyPr>
          <a:lstStyle/>
          <a:p>
            <a:pPr algn="ctr"/>
            <a:r>
              <a:rPr lang="en-US" sz="2800" dirty="0"/>
              <a:t>Tripwire Metrics and Hypothesis Testing</a:t>
            </a:r>
          </a:p>
        </p:txBody>
      </p:sp>
    </p:spTree>
    <p:extLst>
      <p:ext uri="{BB962C8B-B14F-4D97-AF65-F5344CB8AC3E}">
        <p14:creationId xmlns:p14="http://schemas.microsoft.com/office/powerpoint/2010/main" val="610178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551B82-ED68-431A-B87C-868342412AA7}"/>
              </a:ext>
            </a:extLst>
          </p:cNvPr>
          <p:cNvPicPr>
            <a:picLocks noChangeAspect="1"/>
          </p:cNvPicPr>
          <p:nvPr/>
        </p:nvPicPr>
        <p:blipFill>
          <a:blip r:embed="rId2"/>
          <a:stretch>
            <a:fillRect/>
          </a:stretch>
        </p:blipFill>
        <p:spPr>
          <a:xfrm>
            <a:off x="2267338" y="1363875"/>
            <a:ext cx="7316028" cy="4908560"/>
          </a:xfrm>
          <a:prstGeom prst="rect">
            <a:avLst/>
          </a:prstGeom>
        </p:spPr>
      </p:pic>
      <p:sp>
        <p:nvSpPr>
          <p:cNvPr id="3" name="TextBox 2">
            <a:extLst>
              <a:ext uri="{FF2B5EF4-FFF2-40B4-BE49-F238E27FC236}">
                <a16:creationId xmlns:a16="http://schemas.microsoft.com/office/drawing/2014/main" id="{BDDAC6AE-4F85-4282-B6D2-DF17010E9A29}"/>
              </a:ext>
            </a:extLst>
          </p:cNvPr>
          <p:cNvSpPr txBox="1"/>
          <p:nvPr/>
        </p:nvSpPr>
        <p:spPr>
          <a:xfrm>
            <a:off x="1324947" y="205273"/>
            <a:ext cx="9731829" cy="830997"/>
          </a:xfrm>
          <a:prstGeom prst="rect">
            <a:avLst/>
          </a:prstGeom>
          <a:noFill/>
        </p:spPr>
        <p:txBody>
          <a:bodyPr wrap="square" rtlCol="0">
            <a:spAutoFit/>
          </a:bodyPr>
          <a:lstStyle/>
          <a:p>
            <a:pPr algn="ctr"/>
            <a:r>
              <a:rPr lang="en-US" sz="2400" dirty="0"/>
              <a:t>We Have Been Presented With Compelling Evidence As To Why An Emergency Situation Was Declared For Certain Geographical Regions</a:t>
            </a:r>
          </a:p>
        </p:txBody>
      </p:sp>
      <p:sp>
        <p:nvSpPr>
          <p:cNvPr id="4" name="TextBox 3">
            <a:extLst>
              <a:ext uri="{FF2B5EF4-FFF2-40B4-BE49-F238E27FC236}">
                <a16:creationId xmlns:a16="http://schemas.microsoft.com/office/drawing/2014/main" id="{290AFAA6-4B7A-46CC-BBE0-D19B89145D67}"/>
              </a:ext>
            </a:extLst>
          </p:cNvPr>
          <p:cNvSpPr txBox="1"/>
          <p:nvPr/>
        </p:nvSpPr>
        <p:spPr>
          <a:xfrm>
            <a:off x="2864498" y="1129004"/>
            <a:ext cx="6344816" cy="369332"/>
          </a:xfrm>
          <a:prstGeom prst="rect">
            <a:avLst/>
          </a:prstGeom>
          <a:noFill/>
        </p:spPr>
        <p:txBody>
          <a:bodyPr wrap="square" rtlCol="0">
            <a:spAutoFit/>
          </a:bodyPr>
          <a:lstStyle/>
          <a:p>
            <a:pPr algn="ctr"/>
            <a:r>
              <a:rPr lang="en-US" dirty="0"/>
              <a:t>Example: New Jersey</a:t>
            </a:r>
          </a:p>
        </p:txBody>
      </p:sp>
    </p:spTree>
    <p:extLst>
      <p:ext uri="{BB962C8B-B14F-4D97-AF65-F5344CB8AC3E}">
        <p14:creationId xmlns:p14="http://schemas.microsoft.com/office/powerpoint/2010/main" val="2123130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9D0A66-5058-41AB-8F00-C3848DDE5FE5}"/>
              </a:ext>
            </a:extLst>
          </p:cNvPr>
          <p:cNvPicPr>
            <a:picLocks noChangeAspect="1"/>
          </p:cNvPicPr>
          <p:nvPr/>
        </p:nvPicPr>
        <p:blipFill>
          <a:blip r:embed="rId2"/>
          <a:stretch>
            <a:fillRect/>
          </a:stretch>
        </p:blipFill>
        <p:spPr>
          <a:xfrm>
            <a:off x="195943" y="117124"/>
            <a:ext cx="5826065" cy="4223335"/>
          </a:xfrm>
          <a:prstGeom prst="rect">
            <a:avLst/>
          </a:prstGeom>
        </p:spPr>
      </p:pic>
      <p:pic>
        <p:nvPicPr>
          <p:cNvPr id="3" name="Picture 2">
            <a:extLst>
              <a:ext uri="{FF2B5EF4-FFF2-40B4-BE49-F238E27FC236}">
                <a16:creationId xmlns:a16="http://schemas.microsoft.com/office/drawing/2014/main" id="{32302CE6-E16A-4A6C-B333-4A030866E31E}"/>
              </a:ext>
            </a:extLst>
          </p:cNvPr>
          <p:cNvPicPr>
            <a:picLocks noChangeAspect="1"/>
          </p:cNvPicPr>
          <p:nvPr/>
        </p:nvPicPr>
        <p:blipFill>
          <a:blip r:embed="rId3"/>
          <a:stretch>
            <a:fillRect/>
          </a:stretch>
        </p:blipFill>
        <p:spPr>
          <a:xfrm>
            <a:off x="6022008" y="2373172"/>
            <a:ext cx="6227914" cy="4367704"/>
          </a:xfrm>
          <a:prstGeom prst="rect">
            <a:avLst/>
          </a:prstGeom>
        </p:spPr>
      </p:pic>
      <p:sp>
        <p:nvSpPr>
          <p:cNvPr id="4" name="TextBox 3">
            <a:extLst>
              <a:ext uri="{FF2B5EF4-FFF2-40B4-BE49-F238E27FC236}">
                <a16:creationId xmlns:a16="http://schemas.microsoft.com/office/drawing/2014/main" id="{97C3A461-882B-4B6A-9F52-56F12EB1A110}"/>
              </a:ext>
            </a:extLst>
          </p:cNvPr>
          <p:cNvSpPr txBox="1"/>
          <p:nvPr/>
        </p:nvSpPr>
        <p:spPr>
          <a:xfrm>
            <a:off x="6895323" y="410547"/>
            <a:ext cx="49732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But The Problem Does Not Effect All Geographical Regions Equally</a:t>
            </a:r>
          </a:p>
          <a:p>
            <a:pPr marL="285750" indent="-285750">
              <a:buFont typeface="Arial" panose="020B0604020202020204" pitchFamily="34" charset="0"/>
              <a:buChar char="•"/>
            </a:pPr>
            <a:r>
              <a:rPr lang="en-US" dirty="0"/>
              <a:t>Some States Caught Up In the Principle of Insufficient Reason and Treated All Regions Uniformly—not an optimal policy</a:t>
            </a:r>
          </a:p>
        </p:txBody>
      </p:sp>
      <p:sp>
        <p:nvSpPr>
          <p:cNvPr id="5" name="Rectangle 4">
            <a:extLst>
              <a:ext uri="{FF2B5EF4-FFF2-40B4-BE49-F238E27FC236}">
                <a16:creationId xmlns:a16="http://schemas.microsoft.com/office/drawing/2014/main" id="{2966BA07-6D5E-48DA-B409-11CBBD81DA6E}"/>
              </a:ext>
            </a:extLst>
          </p:cNvPr>
          <p:cNvSpPr/>
          <p:nvPr/>
        </p:nvSpPr>
        <p:spPr>
          <a:xfrm>
            <a:off x="195943" y="4861449"/>
            <a:ext cx="6096000" cy="923330"/>
          </a:xfrm>
          <a:prstGeom prst="rect">
            <a:avLst/>
          </a:prstGeom>
        </p:spPr>
        <p:txBody>
          <a:bodyPr>
            <a:spAutoFit/>
          </a:bodyPr>
          <a:lstStyle/>
          <a:p>
            <a:r>
              <a:rPr lang="en-US" dirty="0">
                <a:hlinkClick r:id="rId4"/>
              </a:rPr>
              <a:t>https://nj.gov/health/chs/documents/2015-2020%20Deaths%20by%20Month%20and%20County%20of%20Residence.pdf</a:t>
            </a:r>
            <a:r>
              <a:rPr lang="en-US" dirty="0"/>
              <a:t> </a:t>
            </a:r>
          </a:p>
        </p:txBody>
      </p:sp>
    </p:spTree>
    <p:extLst>
      <p:ext uri="{BB962C8B-B14F-4D97-AF65-F5344CB8AC3E}">
        <p14:creationId xmlns:p14="http://schemas.microsoft.com/office/powerpoint/2010/main" val="40962815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135D31-4713-4C75-9C18-12D4E47A7B44}"/>
              </a:ext>
            </a:extLst>
          </p:cNvPr>
          <p:cNvSpPr txBox="1"/>
          <p:nvPr/>
        </p:nvSpPr>
        <p:spPr>
          <a:xfrm>
            <a:off x="2289108" y="111753"/>
            <a:ext cx="6941975" cy="1077218"/>
          </a:xfrm>
          <a:prstGeom prst="rect">
            <a:avLst/>
          </a:prstGeom>
          <a:noFill/>
        </p:spPr>
        <p:txBody>
          <a:bodyPr wrap="square" rtlCol="0">
            <a:spAutoFit/>
          </a:bodyPr>
          <a:lstStyle/>
          <a:p>
            <a:pPr algn="ctr"/>
            <a:r>
              <a:rPr lang="en-US" sz="3200" dirty="0"/>
              <a:t>Need for Hypothesis Testing and Tripwire Metrics at the Local Level</a:t>
            </a:r>
          </a:p>
        </p:txBody>
      </p:sp>
      <p:sp>
        <p:nvSpPr>
          <p:cNvPr id="3" name="TextBox 2">
            <a:extLst>
              <a:ext uri="{FF2B5EF4-FFF2-40B4-BE49-F238E27FC236}">
                <a16:creationId xmlns:a16="http://schemas.microsoft.com/office/drawing/2014/main" id="{B2B9E763-2B12-4696-BA8E-A66ED613EDC5}"/>
              </a:ext>
            </a:extLst>
          </p:cNvPr>
          <p:cNvSpPr txBox="1"/>
          <p:nvPr/>
        </p:nvSpPr>
        <p:spPr>
          <a:xfrm>
            <a:off x="856860" y="1315103"/>
            <a:ext cx="9806473"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Devastating Impact from Virus and Economic Decline</a:t>
            </a:r>
          </a:p>
          <a:p>
            <a:pPr marL="285750" indent="-285750">
              <a:buFont typeface="Arial" panose="020B0604020202020204" pitchFamily="34" charset="0"/>
              <a:buChar char="•"/>
            </a:pPr>
            <a:r>
              <a:rPr lang="en-US" sz="2400" dirty="0"/>
              <a:t>Strategy Requires Us to Prevent </a:t>
            </a:r>
            <a:r>
              <a:rPr lang="en-US" sz="2400"/>
              <a:t>Future Disruption </a:t>
            </a:r>
            <a:r>
              <a:rPr lang="en-US" sz="2400">
                <a:hlinkClick r:id="rId2"/>
              </a:rPr>
              <a:t>https://info.minitab.com/resources/videos/webinars-on-demand/elmhurst-college-reopening</a:t>
            </a:r>
            <a:r>
              <a:rPr lang="en-US" sz="2400"/>
              <a:t> </a:t>
            </a:r>
            <a:endParaRPr lang="en-US" sz="2400" dirty="0"/>
          </a:p>
          <a:p>
            <a:pPr marL="285750" indent="-285750">
              <a:buFont typeface="Arial" panose="020B0604020202020204" pitchFamily="34" charset="0"/>
              <a:buChar char="•"/>
            </a:pPr>
            <a:r>
              <a:rPr lang="en-US" sz="2400" dirty="0"/>
              <a:t>Plus Some Concern About Policy Guidance From CDC:</a:t>
            </a:r>
          </a:p>
          <a:p>
            <a:pPr marL="742950" lvl="1" indent="-285750">
              <a:buFont typeface="Arial" panose="020B0604020202020204" pitchFamily="34" charset="0"/>
              <a:buChar char="•"/>
            </a:pPr>
            <a:r>
              <a:rPr lang="en-US" sz="2400" dirty="0"/>
              <a:t>Swiss Research Report </a:t>
            </a:r>
            <a:r>
              <a:rPr lang="en-US" sz="2400" dirty="0">
                <a:hlinkClick r:id="rId3"/>
              </a:rPr>
              <a:t>https://swprs.org/a-swiss-doctor-on-covid-19/</a:t>
            </a:r>
            <a:r>
              <a:rPr lang="en-US" sz="2400" dirty="0"/>
              <a:t> </a:t>
            </a:r>
          </a:p>
          <a:p>
            <a:pPr marL="742950" lvl="1" indent="-285750">
              <a:buFont typeface="Arial" panose="020B0604020202020204" pitchFamily="34" charset="0"/>
              <a:buChar char="•"/>
            </a:pPr>
            <a:r>
              <a:rPr lang="en-US" sz="2400" dirty="0"/>
              <a:t>Ferguson and Imperial College Model</a:t>
            </a:r>
          </a:p>
          <a:p>
            <a:pPr marL="1200150" lvl="2" indent="-285750">
              <a:buFont typeface="Arial" panose="020B0604020202020204" pitchFamily="34" charset="0"/>
              <a:buChar char="•"/>
            </a:pPr>
            <a:r>
              <a:rPr lang="en-US" sz="2400" dirty="0">
                <a:hlinkClick r:id="rId4"/>
              </a:rPr>
              <a:t>https://www.nationalreview.com/corner/professor-lockdown-modeler-resigns-in-disgrace/</a:t>
            </a:r>
            <a:r>
              <a:rPr lang="en-US" sz="2400" dirty="0"/>
              <a:t> </a:t>
            </a:r>
          </a:p>
          <a:p>
            <a:pPr marL="1200150" lvl="2" indent="-285750">
              <a:buFont typeface="Arial" panose="020B0604020202020204" pitchFamily="34" charset="0"/>
              <a:buChar char="•"/>
            </a:pPr>
            <a:r>
              <a:rPr lang="en-US" sz="2400" dirty="0"/>
              <a:t> </a:t>
            </a:r>
            <a:r>
              <a:rPr lang="en-US" sz="2400" dirty="0">
                <a:hlinkClick r:id="rId5"/>
              </a:rPr>
              <a:t>https://www.armstrongeconomics.com/world-news/corruption/i-have-reviewed-fergusons-code/</a:t>
            </a:r>
            <a:r>
              <a:rPr lang="en-US" sz="2400" dirty="0"/>
              <a:t> </a:t>
            </a:r>
          </a:p>
          <a:p>
            <a:pPr marL="742950" lvl="1" indent="-285750">
              <a:buFont typeface="Arial" panose="020B0604020202020204" pitchFamily="34" charset="0"/>
              <a:buChar char="•"/>
            </a:pPr>
            <a:r>
              <a:rPr lang="en-US" sz="2400" dirty="0"/>
              <a:t>Where is science in all of this?</a:t>
            </a:r>
          </a:p>
          <a:p>
            <a:pPr marL="285750" indent="-285750">
              <a:buFont typeface="Arial" panose="020B0604020202020204" pitchFamily="34" charset="0"/>
              <a:buChar char="•"/>
            </a:pPr>
            <a:r>
              <a:rPr lang="en-US" sz="2400" dirty="0"/>
              <a:t>Go Back to Basics</a:t>
            </a:r>
          </a:p>
          <a:p>
            <a:pPr marL="742950" lvl="1" indent="-285750">
              <a:buFont typeface="Arial" panose="020B0604020202020204" pitchFamily="34" charset="0"/>
              <a:buChar char="•"/>
            </a:pPr>
            <a:r>
              <a:rPr lang="en-US" sz="2400" dirty="0"/>
              <a:t>Peirce</a:t>
            </a:r>
          </a:p>
          <a:p>
            <a:pPr marL="742950" lvl="1" indent="-285750">
              <a:buFont typeface="Arial" panose="020B0604020202020204" pitchFamily="34" charset="0"/>
              <a:buChar char="•"/>
            </a:pPr>
            <a:r>
              <a:rPr lang="en-US" sz="2400" dirty="0"/>
              <a:t>Popper</a:t>
            </a:r>
          </a:p>
        </p:txBody>
      </p:sp>
    </p:spTree>
    <p:extLst>
      <p:ext uri="{BB962C8B-B14F-4D97-AF65-F5344CB8AC3E}">
        <p14:creationId xmlns:p14="http://schemas.microsoft.com/office/powerpoint/2010/main" val="28347541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66D54-BDC1-47A0-8B94-DC1533529F61}"/>
              </a:ext>
            </a:extLst>
          </p:cNvPr>
          <p:cNvPicPr>
            <a:picLocks noChangeAspect="1"/>
          </p:cNvPicPr>
          <p:nvPr/>
        </p:nvPicPr>
        <p:blipFill>
          <a:blip r:embed="rId2"/>
          <a:stretch>
            <a:fillRect/>
          </a:stretch>
        </p:blipFill>
        <p:spPr>
          <a:xfrm>
            <a:off x="900112" y="1390650"/>
            <a:ext cx="10391775" cy="4076700"/>
          </a:xfrm>
          <a:prstGeom prst="rect">
            <a:avLst/>
          </a:prstGeom>
        </p:spPr>
      </p:pic>
      <p:sp>
        <p:nvSpPr>
          <p:cNvPr id="3" name="TextBox 2">
            <a:extLst>
              <a:ext uri="{FF2B5EF4-FFF2-40B4-BE49-F238E27FC236}">
                <a16:creationId xmlns:a16="http://schemas.microsoft.com/office/drawing/2014/main" id="{55A7E419-8572-4EBF-9EC5-3A0092952538}"/>
              </a:ext>
            </a:extLst>
          </p:cNvPr>
          <p:cNvSpPr txBox="1"/>
          <p:nvPr/>
        </p:nvSpPr>
        <p:spPr>
          <a:xfrm>
            <a:off x="1828800" y="167951"/>
            <a:ext cx="8360229" cy="369332"/>
          </a:xfrm>
          <a:prstGeom prst="rect">
            <a:avLst/>
          </a:prstGeom>
          <a:noFill/>
        </p:spPr>
        <p:txBody>
          <a:bodyPr wrap="square" rtlCol="0">
            <a:spAutoFit/>
          </a:bodyPr>
          <a:lstStyle/>
          <a:p>
            <a:pPr algn="ctr"/>
            <a:r>
              <a:rPr lang="en-US" dirty="0"/>
              <a:t>Nantucket Massachusetts Example</a:t>
            </a:r>
          </a:p>
        </p:txBody>
      </p:sp>
      <p:sp>
        <p:nvSpPr>
          <p:cNvPr id="4" name="TextBox 3">
            <a:extLst>
              <a:ext uri="{FF2B5EF4-FFF2-40B4-BE49-F238E27FC236}">
                <a16:creationId xmlns:a16="http://schemas.microsoft.com/office/drawing/2014/main" id="{ED90F680-389D-4E88-B2C0-9792F74D4736}"/>
              </a:ext>
            </a:extLst>
          </p:cNvPr>
          <p:cNvSpPr txBox="1"/>
          <p:nvPr/>
        </p:nvSpPr>
        <p:spPr>
          <a:xfrm>
            <a:off x="261257" y="6144981"/>
            <a:ext cx="9843796" cy="369332"/>
          </a:xfrm>
          <a:prstGeom prst="rect">
            <a:avLst/>
          </a:prstGeom>
          <a:noFill/>
        </p:spPr>
        <p:txBody>
          <a:bodyPr wrap="square" rtlCol="0">
            <a:spAutoFit/>
          </a:bodyPr>
          <a:lstStyle/>
          <a:p>
            <a:r>
              <a:rPr lang="en-US" dirty="0"/>
              <a:t>Must also consider availability of only 11 hospital beds</a:t>
            </a:r>
          </a:p>
        </p:txBody>
      </p:sp>
      <p:sp>
        <p:nvSpPr>
          <p:cNvPr id="5" name="TextBox 4">
            <a:extLst>
              <a:ext uri="{FF2B5EF4-FFF2-40B4-BE49-F238E27FC236}">
                <a16:creationId xmlns:a16="http://schemas.microsoft.com/office/drawing/2014/main" id="{E550453E-B8CD-42AB-AC32-E311E3F58D2D}"/>
              </a:ext>
            </a:extLst>
          </p:cNvPr>
          <p:cNvSpPr txBox="1"/>
          <p:nvPr/>
        </p:nvSpPr>
        <p:spPr>
          <a:xfrm>
            <a:off x="3862873" y="4926563"/>
            <a:ext cx="4767943" cy="307777"/>
          </a:xfrm>
          <a:prstGeom prst="rect">
            <a:avLst/>
          </a:prstGeom>
          <a:noFill/>
        </p:spPr>
        <p:txBody>
          <a:bodyPr wrap="square" rtlCol="0">
            <a:spAutoFit/>
          </a:bodyPr>
          <a:lstStyle/>
          <a:p>
            <a:r>
              <a:rPr lang="en-US" sz="1400" b="1" dirty="0"/>
              <a:t>Another source shows 1 COVID death</a:t>
            </a:r>
          </a:p>
        </p:txBody>
      </p:sp>
    </p:spTree>
    <p:extLst>
      <p:ext uri="{BB962C8B-B14F-4D97-AF65-F5344CB8AC3E}">
        <p14:creationId xmlns:p14="http://schemas.microsoft.com/office/powerpoint/2010/main" val="33253195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BE16C4-F29C-4454-B934-2BC787986CF1}"/>
              </a:ext>
            </a:extLst>
          </p:cNvPr>
          <p:cNvPicPr>
            <a:picLocks noChangeAspect="1"/>
          </p:cNvPicPr>
          <p:nvPr/>
        </p:nvPicPr>
        <p:blipFill>
          <a:blip r:embed="rId2"/>
          <a:stretch>
            <a:fillRect/>
          </a:stretch>
        </p:blipFill>
        <p:spPr>
          <a:xfrm>
            <a:off x="559590" y="1119940"/>
            <a:ext cx="11072820" cy="4618120"/>
          </a:xfrm>
          <a:prstGeom prst="rect">
            <a:avLst/>
          </a:prstGeom>
        </p:spPr>
      </p:pic>
      <p:sp>
        <p:nvSpPr>
          <p:cNvPr id="3" name="TextBox 2">
            <a:extLst>
              <a:ext uri="{FF2B5EF4-FFF2-40B4-BE49-F238E27FC236}">
                <a16:creationId xmlns:a16="http://schemas.microsoft.com/office/drawing/2014/main" id="{8C4E48F9-F798-47EA-AD8B-FA691D5745AA}"/>
              </a:ext>
            </a:extLst>
          </p:cNvPr>
          <p:cNvSpPr txBox="1"/>
          <p:nvPr/>
        </p:nvSpPr>
        <p:spPr>
          <a:xfrm>
            <a:off x="1520890" y="279918"/>
            <a:ext cx="9106677" cy="369332"/>
          </a:xfrm>
          <a:prstGeom prst="rect">
            <a:avLst/>
          </a:prstGeom>
          <a:noFill/>
        </p:spPr>
        <p:txBody>
          <a:bodyPr wrap="square" rtlCol="0">
            <a:spAutoFit/>
          </a:bodyPr>
          <a:lstStyle/>
          <a:p>
            <a:pPr algn="ctr"/>
            <a:r>
              <a:rPr lang="en-US" dirty="0"/>
              <a:t>Scenario If An Actual Crisis</a:t>
            </a:r>
          </a:p>
        </p:txBody>
      </p:sp>
      <p:sp>
        <p:nvSpPr>
          <p:cNvPr id="4" name="TextBox 3">
            <a:extLst>
              <a:ext uri="{FF2B5EF4-FFF2-40B4-BE49-F238E27FC236}">
                <a16:creationId xmlns:a16="http://schemas.microsoft.com/office/drawing/2014/main" id="{0B7D294C-6A5A-4FFB-8701-E3D375C82B78}"/>
              </a:ext>
            </a:extLst>
          </p:cNvPr>
          <p:cNvSpPr txBox="1"/>
          <p:nvPr/>
        </p:nvSpPr>
        <p:spPr>
          <a:xfrm>
            <a:off x="149290" y="95252"/>
            <a:ext cx="3377682" cy="369332"/>
          </a:xfrm>
          <a:prstGeom prst="rect">
            <a:avLst/>
          </a:prstGeom>
          <a:noFill/>
        </p:spPr>
        <p:txBody>
          <a:bodyPr wrap="square" rtlCol="0">
            <a:spAutoFit/>
          </a:bodyPr>
          <a:lstStyle/>
          <a:p>
            <a:r>
              <a:rPr lang="en-US" dirty="0"/>
              <a:t>Method of Bayes Factors</a:t>
            </a:r>
          </a:p>
        </p:txBody>
      </p:sp>
    </p:spTree>
    <p:extLst>
      <p:ext uri="{BB962C8B-B14F-4D97-AF65-F5344CB8AC3E}">
        <p14:creationId xmlns:p14="http://schemas.microsoft.com/office/powerpoint/2010/main" val="20314374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29E54-1B29-4ED2-BE6D-CD47AA23900C}"/>
              </a:ext>
            </a:extLst>
          </p:cNvPr>
          <p:cNvPicPr>
            <a:picLocks noChangeAspect="1"/>
          </p:cNvPicPr>
          <p:nvPr/>
        </p:nvPicPr>
        <p:blipFill>
          <a:blip r:embed="rId2"/>
          <a:stretch>
            <a:fillRect/>
          </a:stretch>
        </p:blipFill>
        <p:spPr>
          <a:xfrm>
            <a:off x="2696000" y="1148047"/>
            <a:ext cx="6800000" cy="4561905"/>
          </a:xfrm>
          <a:prstGeom prst="rect">
            <a:avLst/>
          </a:prstGeom>
        </p:spPr>
      </p:pic>
      <p:cxnSp>
        <p:nvCxnSpPr>
          <p:cNvPr id="6" name="Straight Connector 5">
            <a:extLst>
              <a:ext uri="{FF2B5EF4-FFF2-40B4-BE49-F238E27FC236}">
                <a16:creationId xmlns:a16="http://schemas.microsoft.com/office/drawing/2014/main" id="{D24A3A68-9C9A-44DD-8442-44896BB53B61}"/>
              </a:ext>
            </a:extLst>
          </p:cNvPr>
          <p:cNvCxnSpPr/>
          <p:nvPr/>
        </p:nvCxnSpPr>
        <p:spPr>
          <a:xfrm>
            <a:off x="4282353" y="511277"/>
            <a:ext cx="0" cy="4660491"/>
          </a:xfrm>
          <a:prstGeom prst="line">
            <a:avLst/>
          </a:prstGeom>
          <a:ln w="5715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76FAA618-4790-4883-B12B-4302D767D7FA}"/>
              </a:ext>
            </a:extLst>
          </p:cNvPr>
          <p:cNvCxnSpPr/>
          <p:nvPr/>
        </p:nvCxnSpPr>
        <p:spPr>
          <a:xfrm>
            <a:off x="7177953" y="511277"/>
            <a:ext cx="0" cy="4660491"/>
          </a:xfrm>
          <a:prstGeom prst="line">
            <a:avLst/>
          </a:prstGeom>
          <a:ln w="57150">
            <a:solidFill>
              <a:srgbClr val="FF0000"/>
            </a:solidFill>
            <a:prstDash val="dash"/>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0686C57B-BC89-4759-810A-8BDDB7698B66}"/>
              </a:ext>
            </a:extLst>
          </p:cNvPr>
          <p:cNvSpPr txBox="1"/>
          <p:nvPr/>
        </p:nvSpPr>
        <p:spPr>
          <a:xfrm>
            <a:off x="3685592" y="5505061"/>
            <a:ext cx="1586200" cy="923330"/>
          </a:xfrm>
          <a:prstGeom prst="rect">
            <a:avLst/>
          </a:prstGeom>
          <a:noFill/>
        </p:spPr>
        <p:txBody>
          <a:bodyPr wrap="square" rtlCol="0">
            <a:spAutoFit/>
          </a:bodyPr>
          <a:lstStyle/>
          <a:p>
            <a:pPr algn="ctr"/>
            <a:r>
              <a:rPr lang="en-US" dirty="0"/>
              <a:t>No Crisis Hypothesis</a:t>
            </a:r>
          </a:p>
          <a:p>
            <a:pPr algn="ctr"/>
            <a:r>
              <a:rPr lang="en-US" dirty="0"/>
              <a:t>P(E|H</a:t>
            </a:r>
            <a:r>
              <a:rPr lang="en-US" baseline="-25000" dirty="0"/>
              <a:t>0</a:t>
            </a:r>
            <a:r>
              <a:rPr lang="en-US" dirty="0"/>
              <a:t>)</a:t>
            </a:r>
          </a:p>
        </p:txBody>
      </p:sp>
      <p:sp>
        <p:nvSpPr>
          <p:cNvPr id="9" name="TextBox 8">
            <a:extLst>
              <a:ext uri="{FF2B5EF4-FFF2-40B4-BE49-F238E27FC236}">
                <a16:creationId xmlns:a16="http://schemas.microsoft.com/office/drawing/2014/main" id="{98F4F3B7-A5F3-4AB0-9F9F-992D85751A76}"/>
              </a:ext>
            </a:extLst>
          </p:cNvPr>
          <p:cNvSpPr txBox="1"/>
          <p:nvPr/>
        </p:nvSpPr>
        <p:spPr>
          <a:xfrm>
            <a:off x="6767810" y="5423392"/>
            <a:ext cx="1586200" cy="923330"/>
          </a:xfrm>
          <a:prstGeom prst="rect">
            <a:avLst/>
          </a:prstGeom>
          <a:noFill/>
        </p:spPr>
        <p:txBody>
          <a:bodyPr wrap="square" rtlCol="0">
            <a:spAutoFit/>
          </a:bodyPr>
          <a:lstStyle/>
          <a:p>
            <a:pPr algn="ctr"/>
            <a:r>
              <a:rPr lang="en-US" dirty="0"/>
              <a:t>Crisis Hypothesis</a:t>
            </a:r>
          </a:p>
          <a:p>
            <a:pPr algn="ctr"/>
            <a:r>
              <a:rPr lang="en-US" dirty="0"/>
              <a:t>P(E|H</a:t>
            </a:r>
            <a:r>
              <a:rPr lang="en-US" baseline="-25000" dirty="0"/>
              <a:t>1</a:t>
            </a:r>
            <a:r>
              <a:rPr lang="en-US" dirty="0"/>
              <a:t>)</a:t>
            </a:r>
          </a:p>
        </p:txBody>
      </p:sp>
      <p:cxnSp>
        <p:nvCxnSpPr>
          <p:cNvPr id="10" name="Straight Connector 9">
            <a:extLst>
              <a:ext uri="{FF2B5EF4-FFF2-40B4-BE49-F238E27FC236}">
                <a16:creationId xmlns:a16="http://schemas.microsoft.com/office/drawing/2014/main" id="{90B44E88-BA11-42CB-8EC2-28695D606AEC}"/>
              </a:ext>
            </a:extLst>
          </p:cNvPr>
          <p:cNvCxnSpPr>
            <a:cxnSpLocks/>
          </p:cNvCxnSpPr>
          <p:nvPr/>
        </p:nvCxnSpPr>
        <p:spPr>
          <a:xfrm flipH="1">
            <a:off x="3480318" y="2506323"/>
            <a:ext cx="802035" cy="0"/>
          </a:xfrm>
          <a:prstGeom prst="line">
            <a:avLst/>
          </a:prstGeom>
          <a:ln w="57150">
            <a:solidFill>
              <a:srgbClr val="FF0000"/>
            </a:solidFill>
            <a:prstDash val="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1E640F3-79AE-491C-992D-7B0D92D199C3}"/>
              </a:ext>
            </a:extLst>
          </p:cNvPr>
          <p:cNvCxnSpPr>
            <a:cxnSpLocks/>
          </p:cNvCxnSpPr>
          <p:nvPr/>
        </p:nvCxnSpPr>
        <p:spPr>
          <a:xfrm flipH="1" flipV="1">
            <a:off x="3498980" y="4730620"/>
            <a:ext cx="3594998" cy="8830"/>
          </a:xfrm>
          <a:prstGeom prst="line">
            <a:avLst/>
          </a:prstGeom>
          <a:ln w="57150">
            <a:solidFill>
              <a:srgbClr val="FF0000"/>
            </a:solidFill>
            <a:prstDash val="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273EB399-30F3-4026-8002-E19FD3B6EB83}"/>
              </a:ext>
            </a:extLst>
          </p:cNvPr>
          <p:cNvSpPr txBox="1"/>
          <p:nvPr/>
        </p:nvSpPr>
        <p:spPr>
          <a:xfrm>
            <a:off x="3881335" y="134130"/>
            <a:ext cx="1894111" cy="369332"/>
          </a:xfrm>
          <a:prstGeom prst="rect">
            <a:avLst/>
          </a:prstGeom>
          <a:noFill/>
        </p:spPr>
        <p:txBody>
          <a:bodyPr wrap="square" rtlCol="0">
            <a:spAutoFit/>
          </a:bodyPr>
          <a:lstStyle/>
          <a:p>
            <a:r>
              <a:rPr lang="en-US" dirty="0"/>
              <a:t>Evidence</a:t>
            </a:r>
          </a:p>
        </p:txBody>
      </p:sp>
      <p:sp>
        <p:nvSpPr>
          <p:cNvPr id="18" name="TextBox 17">
            <a:extLst>
              <a:ext uri="{FF2B5EF4-FFF2-40B4-BE49-F238E27FC236}">
                <a16:creationId xmlns:a16="http://schemas.microsoft.com/office/drawing/2014/main" id="{2C3A0C8C-2C83-4876-9B32-B7624C65B1C0}"/>
              </a:ext>
            </a:extLst>
          </p:cNvPr>
          <p:cNvSpPr txBox="1"/>
          <p:nvPr/>
        </p:nvSpPr>
        <p:spPr>
          <a:xfrm>
            <a:off x="6767810" y="141945"/>
            <a:ext cx="1894111" cy="369332"/>
          </a:xfrm>
          <a:prstGeom prst="rect">
            <a:avLst/>
          </a:prstGeom>
          <a:noFill/>
        </p:spPr>
        <p:txBody>
          <a:bodyPr wrap="square" rtlCol="0">
            <a:spAutoFit/>
          </a:bodyPr>
          <a:lstStyle/>
          <a:p>
            <a:r>
              <a:rPr lang="en-US" dirty="0"/>
              <a:t>Evidence</a:t>
            </a:r>
          </a:p>
        </p:txBody>
      </p:sp>
      <p:sp>
        <p:nvSpPr>
          <p:cNvPr id="19" name="TextBox 18">
            <a:extLst>
              <a:ext uri="{FF2B5EF4-FFF2-40B4-BE49-F238E27FC236}">
                <a16:creationId xmlns:a16="http://schemas.microsoft.com/office/drawing/2014/main" id="{A89DE791-0952-4B4B-B0F2-2F44A14FD8DB}"/>
              </a:ext>
            </a:extLst>
          </p:cNvPr>
          <p:cNvSpPr txBox="1"/>
          <p:nvPr/>
        </p:nvSpPr>
        <p:spPr>
          <a:xfrm>
            <a:off x="289249" y="1922106"/>
            <a:ext cx="2192694" cy="1713290"/>
          </a:xfrm>
          <a:prstGeom prst="rect">
            <a:avLst/>
          </a:prstGeom>
          <a:noFill/>
        </p:spPr>
        <p:txBody>
          <a:bodyPr wrap="square" rtlCol="0">
            <a:spAutoFit/>
          </a:bodyPr>
          <a:lstStyle/>
          <a:p>
            <a:r>
              <a:rPr lang="en-US" dirty="0"/>
              <a:t>Likelihood Ratio:</a:t>
            </a:r>
          </a:p>
          <a:p>
            <a:r>
              <a:rPr lang="en-US" dirty="0"/>
              <a:t>0.025/0.160=0.156</a:t>
            </a:r>
          </a:p>
          <a:p>
            <a:endParaRPr lang="en-US" dirty="0"/>
          </a:p>
          <a:p>
            <a:r>
              <a:rPr lang="en-US" dirty="0"/>
              <a:t>10Log</a:t>
            </a:r>
            <a:r>
              <a:rPr lang="en-US" baseline="-25000" dirty="0"/>
              <a:t>10</a:t>
            </a:r>
            <a:r>
              <a:rPr lang="en-US" dirty="0"/>
              <a:t> Odds= -8.00</a:t>
            </a:r>
          </a:p>
          <a:p>
            <a:endParaRPr lang="en-US" baseline="-25000" dirty="0"/>
          </a:p>
          <a:p>
            <a:r>
              <a:rPr lang="en-US" sz="3200" baseline="-25000" dirty="0" err="1"/>
              <a:t>db</a:t>
            </a:r>
            <a:r>
              <a:rPr lang="en-US" sz="3200" baseline="-25000" dirty="0"/>
              <a:t>= -8.00</a:t>
            </a:r>
          </a:p>
        </p:txBody>
      </p:sp>
      <p:sp>
        <p:nvSpPr>
          <p:cNvPr id="2" name="Rectangle 1">
            <a:extLst>
              <a:ext uri="{FF2B5EF4-FFF2-40B4-BE49-F238E27FC236}">
                <a16:creationId xmlns:a16="http://schemas.microsoft.com/office/drawing/2014/main" id="{75ADEB84-6F44-49C5-A7B5-CB8E82D8A3F6}"/>
              </a:ext>
            </a:extLst>
          </p:cNvPr>
          <p:cNvSpPr/>
          <p:nvPr/>
        </p:nvSpPr>
        <p:spPr>
          <a:xfrm>
            <a:off x="108858" y="6428391"/>
            <a:ext cx="6096000" cy="338554"/>
          </a:xfrm>
          <a:prstGeom prst="rect">
            <a:avLst/>
          </a:prstGeom>
        </p:spPr>
        <p:txBody>
          <a:bodyPr>
            <a:spAutoFit/>
          </a:bodyPr>
          <a:lstStyle/>
          <a:p>
            <a:r>
              <a:rPr lang="en-US" sz="1600" dirty="0">
                <a:hlinkClick r:id="rId3"/>
              </a:rPr>
              <a:t>https://1drv.ms/u/s!AsKbGD6G_CsKojwPruKR-TBrRlwz?e=4HeNF6</a:t>
            </a:r>
            <a:r>
              <a:rPr lang="en-US" sz="1600" dirty="0"/>
              <a:t> </a:t>
            </a:r>
          </a:p>
        </p:txBody>
      </p:sp>
    </p:spTree>
    <p:extLst>
      <p:ext uri="{BB962C8B-B14F-4D97-AF65-F5344CB8AC3E}">
        <p14:creationId xmlns:p14="http://schemas.microsoft.com/office/powerpoint/2010/main" val="36671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D878C7-53D5-42FE-AEDC-D590450F1E85}"/>
              </a:ext>
            </a:extLst>
          </p:cNvPr>
          <p:cNvPicPr>
            <a:picLocks noChangeAspect="1"/>
          </p:cNvPicPr>
          <p:nvPr/>
        </p:nvPicPr>
        <p:blipFill>
          <a:blip r:embed="rId2"/>
          <a:stretch>
            <a:fillRect/>
          </a:stretch>
        </p:blipFill>
        <p:spPr>
          <a:xfrm>
            <a:off x="969625" y="0"/>
            <a:ext cx="10252749" cy="6858000"/>
          </a:xfrm>
          <a:prstGeom prst="rect">
            <a:avLst/>
          </a:prstGeom>
        </p:spPr>
      </p:pic>
    </p:spTree>
    <p:extLst>
      <p:ext uri="{BB962C8B-B14F-4D97-AF65-F5344CB8AC3E}">
        <p14:creationId xmlns:p14="http://schemas.microsoft.com/office/powerpoint/2010/main" val="9914078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09915C-5747-4820-A57A-32A9F9B99469}"/>
              </a:ext>
            </a:extLst>
          </p:cNvPr>
          <p:cNvPicPr>
            <a:picLocks noChangeAspect="1"/>
          </p:cNvPicPr>
          <p:nvPr/>
        </p:nvPicPr>
        <p:blipFill>
          <a:blip r:embed="rId2"/>
          <a:stretch>
            <a:fillRect/>
          </a:stretch>
        </p:blipFill>
        <p:spPr>
          <a:xfrm>
            <a:off x="671512" y="309562"/>
            <a:ext cx="10848975" cy="6238875"/>
          </a:xfrm>
          <a:prstGeom prst="rect">
            <a:avLst/>
          </a:prstGeom>
        </p:spPr>
      </p:pic>
    </p:spTree>
    <p:extLst>
      <p:ext uri="{BB962C8B-B14F-4D97-AF65-F5344CB8AC3E}">
        <p14:creationId xmlns:p14="http://schemas.microsoft.com/office/powerpoint/2010/main" val="2035338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7E70E9-A0C8-46ED-964D-5D5767F1A908}"/>
              </a:ext>
            </a:extLst>
          </p:cNvPr>
          <p:cNvPicPr>
            <a:picLocks noChangeAspect="1"/>
          </p:cNvPicPr>
          <p:nvPr/>
        </p:nvPicPr>
        <p:blipFill>
          <a:blip r:embed="rId2"/>
          <a:stretch>
            <a:fillRect/>
          </a:stretch>
        </p:blipFill>
        <p:spPr>
          <a:xfrm>
            <a:off x="9487039" y="3429000"/>
            <a:ext cx="2156647" cy="2088061"/>
          </a:xfrm>
          <a:prstGeom prst="rect">
            <a:avLst/>
          </a:prstGeom>
        </p:spPr>
      </p:pic>
      <p:sp>
        <p:nvSpPr>
          <p:cNvPr id="3" name="Rectangle 2">
            <a:extLst>
              <a:ext uri="{FF2B5EF4-FFF2-40B4-BE49-F238E27FC236}">
                <a16:creationId xmlns:a16="http://schemas.microsoft.com/office/drawing/2014/main" id="{205686C7-214B-4F2F-879F-67C4F298A80F}"/>
              </a:ext>
            </a:extLst>
          </p:cNvPr>
          <p:cNvSpPr/>
          <p:nvPr/>
        </p:nvSpPr>
        <p:spPr>
          <a:xfrm>
            <a:off x="9487039" y="3665933"/>
            <a:ext cx="515377" cy="17728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2796C2-54AF-4809-BEBA-2DA4EAFA57C1}"/>
              </a:ext>
            </a:extLst>
          </p:cNvPr>
          <p:cNvSpPr txBox="1"/>
          <p:nvPr/>
        </p:nvSpPr>
        <p:spPr>
          <a:xfrm>
            <a:off x="9225782" y="3012130"/>
            <a:ext cx="1187182" cy="369332"/>
          </a:xfrm>
          <a:prstGeom prst="rect">
            <a:avLst/>
          </a:prstGeom>
          <a:noFill/>
        </p:spPr>
        <p:txBody>
          <a:bodyPr wrap="square" rtlCol="0">
            <a:spAutoFit/>
          </a:bodyPr>
          <a:lstStyle/>
          <a:p>
            <a:r>
              <a:rPr lang="en-US" dirty="0"/>
              <a:t>Plausibility</a:t>
            </a:r>
          </a:p>
        </p:txBody>
      </p:sp>
      <p:cxnSp>
        <p:nvCxnSpPr>
          <p:cNvPr id="6" name="Straight Arrow Connector 5">
            <a:extLst>
              <a:ext uri="{FF2B5EF4-FFF2-40B4-BE49-F238E27FC236}">
                <a16:creationId xmlns:a16="http://schemas.microsoft.com/office/drawing/2014/main" id="{F40B6CA9-1C1D-4D9A-988D-3BAE084F185E}"/>
              </a:ext>
            </a:extLst>
          </p:cNvPr>
          <p:cNvCxnSpPr>
            <a:stCxn id="4" idx="2"/>
          </p:cNvCxnSpPr>
          <p:nvPr/>
        </p:nvCxnSpPr>
        <p:spPr>
          <a:xfrm>
            <a:off x="9819373" y="3381462"/>
            <a:ext cx="0" cy="52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458787-B4CE-49A5-9DF8-2B05E8E3ACAC}"/>
              </a:ext>
            </a:extLst>
          </p:cNvPr>
          <p:cNvPicPr>
            <a:picLocks noChangeAspect="1"/>
          </p:cNvPicPr>
          <p:nvPr/>
        </p:nvPicPr>
        <p:blipFill>
          <a:blip r:embed="rId3"/>
          <a:stretch>
            <a:fillRect/>
          </a:stretch>
        </p:blipFill>
        <p:spPr>
          <a:xfrm>
            <a:off x="582586" y="1338284"/>
            <a:ext cx="9739204" cy="1181202"/>
          </a:xfrm>
          <a:prstGeom prst="rect">
            <a:avLst/>
          </a:prstGeom>
        </p:spPr>
      </p:pic>
    </p:spTree>
    <p:extLst>
      <p:ext uri="{BB962C8B-B14F-4D97-AF65-F5344CB8AC3E}">
        <p14:creationId xmlns:p14="http://schemas.microsoft.com/office/powerpoint/2010/main" val="3405617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5F015-FC12-48EE-8A3B-EC942D3D7DA1}"/>
              </a:ext>
            </a:extLst>
          </p:cNvPr>
          <p:cNvPicPr>
            <a:picLocks noChangeAspect="1"/>
          </p:cNvPicPr>
          <p:nvPr/>
        </p:nvPicPr>
        <p:blipFill>
          <a:blip r:embed="rId2"/>
          <a:stretch>
            <a:fillRect/>
          </a:stretch>
        </p:blipFill>
        <p:spPr>
          <a:xfrm>
            <a:off x="605314" y="1260922"/>
            <a:ext cx="10981372" cy="4336156"/>
          </a:xfrm>
          <a:prstGeom prst="rect">
            <a:avLst/>
          </a:prstGeom>
        </p:spPr>
      </p:pic>
      <p:sp>
        <p:nvSpPr>
          <p:cNvPr id="4" name="TextBox 3">
            <a:extLst>
              <a:ext uri="{FF2B5EF4-FFF2-40B4-BE49-F238E27FC236}">
                <a16:creationId xmlns:a16="http://schemas.microsoft.com/office/drawing/2014/main" id="{EC330B5D-887F-4CB6-876F-644E796AFAE1}"/>
              </a:ext>
            </a:extLst>
          </p:cNvPr>
          <p:cNvSpPr txBox="1"/>
          <p:nvPr/>
        </p:nvSpPr>
        <p:spPr>
          <a:xfrm>
            <a:off x="1520890" y="279918"/>
            <a:ext cx="9106677" cy="369332"/>
          </a:xfrm>
          <a:prstGeom prst="rect">
            <a:avLst/>
          </a:prstGeom>
          <a:noFill/>
        </p:spPr>
        <p:txBody>
          <a:bodyPr wrap="square" rtlCol="0">
            <a:spAutoFit/>
          </a:bodyPr>
          <a:lstStyle/>
          <a:p>
            <a:pPr algn="ctr"/>
            <a:r>
              <a:rPr lang="en-US" dirty="0"/>
              <a:t>Scenario of What is Likely Happening</a:t>
            </a:r>
          </a:p>
        </p:txBody>
      </p:sp>
    </p:spTree>
    <p:extLst>
      <p:ext uri="{BB962C8B-B14F-4D97-AF65-F5344CB8AC3E}">
        <p14:creationId xmlns:p14="http://schemas.microsoft.com/office/powerpoint/2010/main" val="29809108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379BE-F3F0-4ABC-BA4D-C90A0718B3C0}"/>
              </a:ext>
            </a:extLst>
          </p:cNvPr>
          <p:cNvPicPr>
            <a:picLocks noChangeAspect="1"/>
          </p:cNvPicPr>
          <p:nvPr/>
        </p:nvPicPr>
        <p:blipFill>
          <a:blip r:embed="rId2"/>
          <a:stretch>
            <a:fillRect/>
          </a:stretch>
        </p:blipFill>
        <p:spPr>
          <a:xfrm>
            <a:off x="704850" y="585787"/>
            <a:ext cx="10782300" cy="5686425"/>
          </a:xfrm>
          <a:prstGeom prst="rect">
            <a:avLst/>
          </a:prstGeom>
        </p:spPr>
      </p:pic>
    </p:spTree>
    <p:extLst>
      <p:ext uri="{BB962C8B-B14F-4D97-AF65-F5344CB8AC3E}">
        <p14:creationId xmlns:p14="http://schemas.microsoft.com/office/powerpoint/2010/main" val="37508862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5B2A2-E543-4600-A13C-ADB309991D6A}"/>
              </a:ext>
            </a:extLst>
          </p:cNvPr>
          <p:cNvPicPr>
            <a:picLocks noChangeAspect="1"/>
          </p:cNvPicPr>
          <p:nvPr/>
        </p:nvPicPr>
        <p:blipFill>
          <a:blip r:embed="rId2"/>
          <a:stretch>
            <a:fillRect/>
          </a:stretch>
        </p:blipFill>
        <p:spPr>
          <a:xfrm>
            <a:off x="731462" y="899498"/>
            <a:ext cx="5108899" cy="4351079"/>
          </a:xfrm>
          <a:prstGeom prst="rect">
            <a:avLst/>
          </a:prstGeom>
          <a:ln>
            <a:solidFill>
              <a:schemeClr val="tx1"/>
            </a:solidFill>
          </a:ln>
        </p:spPr>
      </p:pic>
      <p:pic>
        <p:nvPicPr>
          <p:cNvPr id="5" name="Picture 4">
            <a:extLst>
              <a:ext uri="{FF2B5EF4-FFF2-40B4-BE49-F238E27FC236}">
                <a16:creationId xmlns:a16="http://schemas.microsoft.com/office/drawing/2014/main" id="{980C62FA-02AF-4064-A79E-CCEF008F847F}"/>
              </a:ext>
            </a:extLst>
          </p:cNvPr>
          <p:cNvPicPr>
            <a:picLocks noChangeAspect="1"/>
          </p:cNvPicPr>
          <p:nvPr/>
        </p:nvPicPr>
        <p:blipFill>
          <a:blip r:embed="rId3"/>
          <a:stretch>
            <a:fillRect/>
          </a:stretch>
        </p:blipFill>
        <p:spPr>
          <a:xfrm>
            <a:off x="6737849" y="1107416"/>
            <a:ext cx="5281035" cy="3848041"/>
          </a:xfrm>
          <a:prstGeom prst="rect">
            <a:avLst/>
          </a:prstGeom>
          <a:ln>
            <a:solidFill>
              <a:schemeClr val="tx1"/>
            </a:solidFill>
          </a:ln>
        </p:spPr>
      </p:pic>
      <p:sp>
        <p:nvSpPr>
          <p:cNvPr id="6" name="TextBox 5">
            <a:extLst>
              <a:ext uri="{FF2B5EF4-FFF2-40B4-BE49-F238E27FC236}">
                <a16:creationId xmlns:a16="http://schemas.microsoft.com/office/drawing/2014/main" id="{BCAB968C-983E-494C-B850-03C66D31A1D6}"/>
              </a:ext>
            </a:extLst>
          </p:cNvPr>
          <p:cNvSpPr txBox="1"/>
          <p:nvPr/>
        </p:nvSpPr>
        <p:spPr>
          <a:xfrm>
            <a:off x="4090219" y="108155"/>
            <a:ext cx="4925962" cy="369332"/>
          </a:xfrm>
          <a:prstGeom prst="rect">
            <a:avLst/>
          </a:prstGeom>
          <a:noFill/>
        </p:spPr>
        <p:txBody>
          <a:bodyPr wrap="square" rtlCol="0">
            <a:spAutoFit/>
          </a:bodyPr>
          <a:lstStyle/>
          <a:p>
            <a:r>
              <a:rPr lang="en-US" dirty="0"/>
              <a:t>Threshold Selection from E.T. Jaynes</a:t>
            </a:r>
          </a:p>
        </p:txBody>
      </p:sp>
    </p:spTree>
    <p:extLst>
      <p:ext uri="{BB962C8B-B14F-4D97-AF65-F5344CB8AC3E}">
        <p14:creationId xmlns:p14="http://schemas.microsoft.com/office/powerpoint/2010/main" val="30367560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4C30F-96E7-4AA6-9D1A-0FCDC6BEE377}"/>
              </a:ext>
            </a:extLst>
          </p:cNvPr>
          <p:cNvPicPr>
            <a:picLocks noChangeAspect="1"/>
          </p:cNvPicPr>
          <p:nvPr/>
        </p:nvPicPr>
        <p:blipFill>
          <a:blip r:embed="rId2"/>
          <a:stretch>
            <a:fillRect/>
          </a:stretch>
        </p:blipFill>
        <p:spPr>
          <a:xfrm>
            <a:off x="3400072" y="2752531"/>
            <a:ext cx="3986565" cy="1000319"/>
          </a:xfrm>
          <a:prstGeom prst="rect">
            <a:avLst/>
          </a:prstGeom>
        </p:spPr>
      </p:pic>
      <p:sp>
        <p:nvSpPr>
          <p:cNvPr id="5" name="TextBox 4">
            <a:extLst>
              <a:ext uri="{FF2B5EF4-FFF2-40B4-BE49-F238E27FC236}">
                <a16:creationId xmlns:a16="http://schemas.microsoft.com/office/drawing/2014/main" id="{075601CB-02FD-4BDF-8543-35B2118095B1}"/>
              </a:ext>
            </a:extLst>
          </p:cNvPr>
          <p:cNvSpPr txBox="1"/>
          <p:nvPr/>
        </p:nvSpPr>
        <p:spPr>
          <a:xfrm>
            <a:off x="2668555" y="438539"/>
            <a:ext cx="5514392" cy="369332"/>
          </a:xfrm>
          <a:prstGeom prst="rect">
            <a:avLst/>
          </a:prstGeom>
          <a:noFill/>
        </p:spPr>
        <p:txBody>
          <a:bodyPr wrap="square" rtlCol="0">
            <a:spAutoFit/>
          </a:bodyPr>
          <a:lstStyle/>
          <a:p>
            <a:pPr algn="ctr"/>
            <a:r>
              <a:rPr lang="en-US" dirty="0"/>
              <a:t>Normal Distribution</a:t>
            </a:r>
          </a:p>
        </p:txBody>
      </p:sp>
      <p:sp>
        <p:nvSpPr>
          <p:cNvPr id="6" name="Freeform: Shape 5">
            <a:extLst>
              <a:ext uri="{FF2B5EF4-FFF2-40B4-BE49-F238E27FC236}">
                <a16:creationId xmlns:a16="http://schemas.microsoft.com/office/drawing/2014/main" id="{A7A42620-C71D-4EDD-B5C0-85BA3473A811}"/>
              </a:ext>
            </a:extLst>
          </p:cNvPr>
          <p:cNvSpPr/>
          <p:nvPr/>
        </p:nvSpPr>
        <p:spPr>
          <a:xfrm>
            <a:off x="5445696" y="2565918"/>
            <a:ext cx="2033354" cy="1306286"/>
          </a:xfrm>
          <a:custGeom>
            <a:avLst/>
            <a:gdLst>
              <a:gd name="connsiteX0" fmla="*/ 1925488 w 2033354"/>
              <a:gd name="connsiteY0" fmla="*/ 27992 h 1306286"/>
              <a:gd name="connsiteX1" fmla="*/ 1860173 w 2033354"/>
              <a:gd name="connsiteY1" fmla="*/ 46653 h 1306286"/>
              <a:gd name="connsiteX2" fmla="*/ 1794859 w 2033354"/>
              <a:gd name="connsiteY2" fmla="*/ 18662 h 1306286"/>
              <a:gd name="connsiteX3" fmla="*/ 1757537 w 2033354"/>
              <a:gd name="connsiteY3" fmla="*/ 9331 h 1306286"/>
              <a:gd name="connsiteX4" fmla="*/ 1729545 w 2033354"/>
              <a:gd name="connsiteY4" fmla="*/ 0 h 1306286"/>
              <a:gd name="connsiteX5" fmla="*/ 1263014 w 2033354"/>
              <a:gd name="connsiteY5" fmla="*/ 9331 h 1306286"/>
              <a:gd name="connsiteX6" fmla="*/ 1188369 w 2033354"/>
              <a:gd name="connsiteY6" fmla="*/ 27992 h 1306286"/>
              <a:gd name="connsiteX7" fmla="*/ 1057741 w 2033354"/>
              <a:gd name="connsiteY7" fmla="*/ 65315 h 1306286"/>
              <a:gd name="connsiteX8" fmla="*/ 1029749 w 2033354"/>
              <a:gd name="connsiteY8" fmla="*/ 74645 h 1306286"/>
              <a:gd name="connsiteX9" fmla="*/ 955104 w 2033354"/>
              <a:gd name="connsiteY9" fmla="*/ 111968 h 1306286"/>
              <a:gd name="connsiteX10" fmla="*/ 927112 w 2033354"/>
              <a:gd name="connsiteY10" fmla="*/ 130629 h 1306286"/>
              <a:gd name="connsiteX11" fmla="*/ 889790 w 2033354"/>
              <a:gd name="connsiteY11" fmla="*/ 139960 h 1306286"/>
              <a:gd name="connsiteX12" fmla="*/ 861798 w 2033354"/>
              <a:gd name="connsiteY12" fmla="*/ 149290 h 1306286"/>
              <a:gd name="connsiteX13" fmla="*/ 805814 w 2033354"/>
              <a:gd name="connsiteY13" fmla="*/ 177282 h 1306286"/>
              <a:gd name="connsiteX14" fmla="*/ 768492 w 2033354"/>
              <a:gd name="connsiteY14" fmla="*/ 195943 h 1306286"/>
              <a:gd name="connsiteX15" fmla="*/ 712508 w 2033354"/>
              <a:gd name="connsiteY15" fmla="*/ 214604 h 1306286"/>
              <a:gd name="connsiteX16" fmla="*/ 647194 w 2033354"/>
              <a:gd name="connsiteY16" fmla="*/ 242596 h 1306286"/>
              <a:gd name="connsiteX17" fmla="*/ 628533 w 2033354"/>
              <a:gd name="connsiteY17" fmla="*/ 261258 h 1306286"/>
              <a:gd name="connsiteX18" fmla="*/ 572549 w 2033354"/>
              <a:gd name="connsiteY18" fmla="*/ 270588 h 1306286"/>
              <a:gd name="connsiteX19" fmla="*/ 516565 w 2033354"/>
              <a:gd name="connsiteY19" fmla="*/ 289249 h 1306286"/>
              <a:gd name="connsiteX20" fmla="*/ 488573 w 2033354"/>
              <a:gd name="connsiteY20" fmla="*/ 298580 h 1306286"/>
              <a:gd name="connsiteX21" fmla="*/ 432590 w 2033354"/>
              <a:gd name="connsiteY21" fmla="*/ 335902 h 1306286"/>
              <a:gd name="connsiteX22" fmla="*/ 404598 w 2033354"/>
              <a:gd name="connsiteY22" fmla="*/ 345233 h 1306286"/>
              <a:gd name="connsiteX23" fmla="*/ 348614 w 2033354"/>
              <a:gd name="connsiteY23" fmla="*/ 382555 h 1306286"/>
              <a:gd name="connsiteX24" fmla="*/ 329953 w 2033354"/>
              <a:gd name="connsiteY24" fmla="*/ 401217 h 1306286"/>
              <a:gd name="connsiteX25" fmla="*/ 264639 w 2033354"/>
              <a:gd name="connsiteY25" fmla="*/ 438539 h 1306286"/>
              <a:gd name="connsiteX26" fmla="*/ 227316 w 2033354"/>
              <a:gd name="connsiteY26" fmla="*/ 475862 h 1306286"/>
              <a:gd name="connsiteX27" fmla="*/ 208655 w 2033354"/>
              <a:gd name="connsiteY27" fmla="*/ 503853 h 1306286"/>
              <a:gd name="connsiteX28" fmla="*/ 180663 w 2033354"/>
              <a:gd name="connsiteY28" fmla="*/ 522515 h 1306286"/>
              <a:gd name="connsiteX29" fmla="*/ 152671 w 2033354"/>
              <a:gd name="connsiteY29" fmla="*/ 550506 h 1306286"/>
              <a:gd name="connsiteX30" fmla="*/ 124680 w 2033354"/>
              <a:gd name="connsiteY30" fmla="*/ 569168 h 1306286"/>
              <a:gd name="connsiteX31" fmla="*/ 50035 w 2033354"/>
              <a:gd name="connsiteY31" fmla="*/ 643813 h 1306286"/>
              <a:gd name="connsiteX32" fmla="*/ 31373 w 2033354"/>
              <a:gd name="connsiteY32" fmla="*/ 662474 h 1306286"/>
              <a:gd name="connsiteX33" fmla="*/ 12712 w 2033354"/>
              <a:gd name="connsiteY33" fmla="*/ 699796 h 1306286"/>
              <a:gd name="connsiteX34" fmla="*/ 12712 w 2033354"/>
              <a:gd name="connsiteY34" fmla="*/ 933062 h 1306286"/>
              <a:gd name="connsiteX35" fmla="*/ 22043 w 2033354"/>
              <a:gd name="connsiteY35" fmla="*/ 961053 h 1306286"/>
              <a:gd name="connsiteX36" fmla="*/ 40704 w 2033354"/>
              <a:gd name="connsiteY36" fmla="*/ 979715 h 1306286"/>
              <a:gd name="connsiteX37" fmla="*/ 87357 w 2033354"/>
              <a:gd name="connsiteY37" fmla="*/ 1026368 h 1306286"/>
              <a:gd name="connsiteX38" fmla="*/ 134010 w 2033354"/>
              <a:gd name="connsiteY38" fmla="*/ 1073021 h 1306286"/>
              <a:gd name="connsiteX39" fmla="*/ 217986 w 2033354"/>
              <a:gd name="connsiteY39" fmla="*/ 1138335 h 1306286"/>
              <a:gd name="connsiteX40" fmla="*/ 245977 w 2033354"/>
              <a:gd name="connsiteY40" fmla="*/ 1156996 h 1306286"/>
              <a:gd name="connsiteX41" fmla="*/ 264639 w 2033354"/>
              <a:gd name="connsiteY41" fmla="*/ 1175658 h 1306286"/>
              <a:gd name="connsiteX42" fmla="*/ 301961 w 2033354"/>
              <a:gd name="connsiteY42" fmla="*/ 1194319 h 1306286"/>
              <a:gd name="connsiteX43" fmla="*/ 329953 w 2033354"/>
              <a:gd name="connsiteY43" fmla="*/ 1212980 h 1306286"/>
              <a:gd name="connsiteX44" fmla="*/ 367275 w 2033354"/>
              <a:gd name="connsiteY44" fmla="*/ 1222311 h 1306286"/>
              <a:gd name="connsiteX45" fmla="*/ 423259 w 2033354"/>
              <a:gd name="connsiteY45" fmla="*/ 1240972 h 1306286"/>
              <a:gd name="connsiteX46" fmla="*/ 451251 w 2033354"/>
              <a:gd name="connsiteY46" fmla="*/ 1250302 h 1306286"/>
              <a:gd name="connsiteX47" fmla="*/ 497904 w 2033354"/>
              <a:gd name="connsiteY47" fmla="*/ 1259633 h 1306286"/>
              <a:gd name="connsiteX48" fmla="*/ 525896 w 2033354"/>
              <a:gd name="connsiteY48" fmla="*/ 1268964 h 1306286"/>
              <a:gd name="connsiteX49" fmla="*/ 609871 w 2033354"/>
              <a:gd name="connsiteY49" fmla="*/ 1278294 h 1306286"/>
              <a:gd name="connsiteX50" fmla="*/ 768492 w 2033354"/>
              <a:gd name="connsiteY50" fmla="*/ 1306286 h 1306286"/>
              <a:gd name="connsiteX51" fmla="*/ 1020418 w 2033354"/>
              <a:gd name="connsiteY51" fmla="*/ 1296955 h 1306286"/>
              <a:gd name="connsiteX52" fmla="*/ 1085733 w 2033354"/>
              <a:gd name="connsiteY52" fmla="*/ 1278294 h 1306286"/>
              <a:gd name="connsiteX53" fmla="*/ 1179039 w 2033354"/>
              <a:gd name="connsiteY53" fmla="*/ 1250302 h 1306286"/>
              <a:gd name="connsiteX54" fmla="*/ 1216361 w 2033354"/>
              <a:gd name="connsiteY54" fmla="*/ 1231641 h 1306286"/>
              <a:gd name="connsiteX55" fmla="*/ 1263014 w 2033354"/>
              <a:gd name="connsiteY55" fmla="*/ 1212980 h 1306286"/>
              <a:gd name="connsiteX56" fmla="*/ 1291006 w 2033354"/>
              <a:gd name="connsiteY56" fmla="*/ 1203649 h 1306286"/>
              <a:gd name="connsiteX57" fmla="*/ 1365651 w 2033354"/>
              <a:gd name="connsiteY57" fmla="*/ 1156996 h 1306286"/>
              <a:gd name="connsiteX58" fmla="*/ 1393643 w 2033354"/>
              <a:gd name="connsiteY58" fmla="*/ 1147666 h 1306286"/>
              <a:gd name="connsiteX59" fmla="*/ 1440296 w 2033354"/>
              <a:gd name="connsiteY59" fmla="*/ 1119674 h 1306286"/>
              <a:gd name="connsiteX60" fmla="*/ 1468288 w 2033354"/>
              <a:gd name="connsiteY60" fmla="*/ 1110343 h 1306286"/>
              <a:gd name="connsiteX61" fmla="*/ 1542933 w 2033354"/>
              <a:gd name="connsiteY61" fmla="*/ 1063690 h 1306286"/>
              <a:gd name="connsiteX62" fmla="*/ 1598916 w 2033354"/>
              <a:gd name="connsiteY62" fmla="*/ 1026368 h 1306286"/>
              <a:gd name="connsiteX63" fmla="*/ 1626908 w 2033354"/>
              <a:gd name="connsiteY63" fmla="*/ 1017037 h 1306286"/>
              <a:gd name="connsiteX64" fmla="*/ 1664231 w 2033354"/>
              <a:gd name="connsiteY64" fmla="*/ 979715 h 1306286"/>
              <a:gd name="connsiteX65" fmla="*/ 1682892 w 2033354"/>
              <a:gd name="connsiteY65" fmla="*/ 951723 h 1306286"/>
              <a:gd name="connsiteX66" fmla="*/ 1710884 w 2033354"/>
              <a:gd name="connsiteY66" fmla="*/ 942392 h 1306286"/>
              <a:gd name="connsiteX67" fmla="*/ 1757537 w 2033354"/>
              <a:gd name="connsiteY67" fmla="*/ 895739 h 1306286"/>
              <a:gd name="connsiteX68" fmla="*/ 1785528 w 2033354"/>
              <a:gd name="connsiteY68" fmla="*/ 858417 h 1306286"/>
              <a:gd name="connsiteX69" fmla="*/ 1804190 w 2033354"/>
              <a:gd name="connsiteY69" fmla="*/ 839755 h 1306286"/>
              <a:gd name="connsiteX70" fmla="*/ 1841512 w 2033354"/>
              <a:gd name="connsiteY70" fmla="*/ 783772 h 1306286"/>
              <a:gd name="connsiteX71" fmla="*/ 1878835 w 2033354"/>
              <a:gd name="connsiteY71" fmla="*/ 737119 h 1306286"/>
              <a:gd name="connsiteX72" fmla="*/ 1906826 w 2033354"/>
              <a:gd name="connsiteY72" fmla="*/ 643813 h 1306286"/>
              <a:gd name="connsiteX73" fmla="*/ 1916157 w 2033354"/>
              <a:gd name="connsiteY73" fmla="*/ 615821 h 1306286"/>
              <a:gd name="connsiteX74" fmla="*/ 1934818 w 2033354"/>
              <a:gd name="connsiteY74" fmla="*/ 587829 h 1306286"/>
              <a:gd name="connsiteX75" fmla="*/ 1944149 w 2033354"/>
              <a:gd name="connsiteY75" fmla="*/ 559837 h 1306286"/>
              <a:gd name="connsiteX76" fmla="*/ 1962810 w 2033354"/>
              <a:gd name="connsiteY76" fmla="*/ 522515 h 1306286"/>
              <a:gd name="connsiteX77" fmla="*/ 1981471 w 2033354"/>
              <a:gd name="connsiteY77" fmla="*/ 457200 h 1306286"/>
              <a:gd name="connsiteX78" fmla="*/ 2018794 w 2033354"/>
              <a:gd name="connsiteY78" fmla="*/ 373225 h 1306286"/>
              <a:gd name="connsiteX79" fmla="*/ 2028124 w 2033354"/>
              <a:gd name="connsiteY79" fmla="*/ 130629 h 130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33354" h="1306286">
                <a:moveTo>
                  <a:pt x="1925488" y="27992"/>
                </a:moveTo>
                <a:cubicBezTo>
                  <a:pt x="1903716" y="34212"/>
                  <a:pt x="1882723" y="44603"/>
                  <a:pt x="1860173" y="46653"/>
                </a:cubicBezTo>
                <a:cubicBezTo>
                  <a:pt x="1823341" y="50002"/>
                  <a:pt x="1823579" y="30971"/>
                  <a:pt x="1794859" y="18662"/>
                </a:cubicBezTo>
                <a:cubicBezTo>
                  <a:pt x="1783072" y="13610"/>
                  <a:pt x="1769867" y="12854"/>
                  <a:pt x="1757537" y="9331"/>
                </a:cubicBezTo>
                <a:cubicBezTo>
                  <a:pt x="1748080" y="6629"/>
                  <a:pt x="1738876" y="3110"/>
                  <a:pt x="1729545" y="0"/>
                </a:cubicBezTo>
                <a:lnTo>
                  <a:pt x="1263014" y="9331"/>
                </a:lnTo>
                <a:cubicBezTo>
                  <a:pt x="1227905" y="10608"/>
                  <a:pt x="1218266" y="19839"/>
                  <a:pt x="1188369" y="27992"/>
                </a:cubicBezTo>
                <a:cubicBezTo>
                  <a:pt x="1059485" y="63141"/>
                  <a:pt x="1165018" y="29555"/>
                  <a:pt x="1057741" y="65315"/>
                </a:cubicBezTo>
                <a:cubicBezTo>
                  <a:pt x="1048410" y="68425"/>
                  <a:pt x="1038546" y="70246"/>
                  <a:pt x="1029749" y="74645"/>
                </a:cubicBezTo>
                <a:cubicBezTo>
                  <a:pt x="1004867" y="87086"/>
                  <a:pt x="978251" y="96537"/>
                  <a:pt x="955104" y="111968"/>
                </a:cubicBezTo>
                <a:cubicBezTo>
                  <a:pt x="945773" y="118188"/>
                  <a:pt x="937419" y="126212"/>
                  <a:pt x="927112" y="130629"/>
                </a:cubicBezTo>
                <a:cubicBezTo>
                  <a:pt x="915325" y="135681"/>
                  <a:pt x="902120" y="136437"/>
                  <a:pt x="889790" y="139960"/>
                </a:cubicBezTo>
                <a:cubicBezTo>
                  <a:pt x="880333" y="142662"/>
                  <a:pt x="871129" y="146180"/>
                  <a:pt x="861798" y="149290"/>
                </a:cubicBezTo>
                <a:cubicBezTo>
                  <a:pt x="808005" y="185152"/>
                  <a:pt x="859897" y="154104"/>
                  <a:pt x="805814" y="177282"/>
                </a:cubicBezTo>
                <a:cubicBezTo>
                  <a:pt x="793030" y="182761"/>
                  <a:pt x="781406" y="190777"/>
                  <a:pt x="768492" y="195943"/>
                </a:cubicBezTo>
                <a:cubicBezTo>
                  <a:pt x="750228" y="203248"/>
                  <a:pt x="730102" y="205807"/>
                  <a:pt x="712508" y="214604"/>
                </a:cubicBezTo>
                <a:cubicBezTo>
                  <a:pt x="666389" y="237665"/>
                  <a:pt x="688382" y="228868"/>
                  <a:pt x="647194" y="242596"/>
                </a:cubicBezTo>
                <a:cubicBezTo>
                  <a:pt x="640974" y="248817"/>
                  <a:pt x="636770" y="258169"/>
                  <a:pt x="628533" y="261258"/>
                </a:cubicBezTo>
                <a:cubicBezTo>
                  <a:pt x="610819" y="267901"/>
                  <a:pt x="590903" y="266000"/>
                  <a:pt x="572549" y="270588"/>
                </a:cubicBezTo>
                <a:cubicBezTo>
                  <a:pt x="553466" y="275359"/>
                  <a:pt x="535226" y="283029"/>
                  <a:pt x="516565" y="289249"/>
                </a:cubicBezTo>
                <a:cubicBezTo>
                  <a:pt x="507234" y="292359"/>
                  <a:pt x="496757" y="293124"/>
                  <a:pt x="488573" y="298580"/>
                </a:cubicBezTo>
                <a:cubicBezTo>
                  <a:pt x="469912" y="311021"/>
                  <a:pt x="453867" y="328810"/>
                  <a:pt x="432590" y="335902"/>
                </a:cubicBezTo>
                <a:cubicBezTo>
                  <a:pt x="423259" y="339012"/>
                  <a:pt x="413196" y="340457"/>
                  <a:pt x="404598" y="345233"/>
                </a:cubicBezTo>
                <a:cubicBezTo>
                  <a:pt x="384992" y="356125"/>
                  <a:pt x="364473" y="366696"/>
                  <a:pt x="348614" y="382555"/>
                </a:cubicBezTo>
                <a:cubicBezTo>
                  <a:pt x="342394" y="388776"/>
                  <a:pt x="337273" y="396337"/>
                  <a:pt x="329953" y="401217"/>
                </a:cubicBezTo>
                <a:cubicBezTo>
                  <a:pt x="290240" y="427693"/>
                  <a:pt x="298045" y="409905"/>
                  <a:pt x="264639" y="438539"/>
                </a:cubicBezTo>
                <a:cubicBezTo>
                  <a:pt x="251280" y="449989"/>
                  <a:pt x="237076" y="461223"/>
                  <a:pt x="227316" y="475862"/>
                </a:cubicBezTo>
                <a:cubicBezTo>
                  <a:pt x="221096" y="485192"/>
                  <a:pt x="216584" y="495924"/>
                  <a:pt x="208655" y="503853"/>
                </a:cubicBezTo>
                <a:cubicBezTo>
                  <a:pt x="200725" y="511783"/>
                  <a:pt x="189278" y="515336"/>
                  <a:pt x="180663" y="522515"/>
                </a:cubicBezTo>
                <a:cubicBezTo>
                  <a:pt x="170526" y="530962"/>
                  <a:pt x="162808" y="542059"/>
                  <a:pt x="152671" y="550506"/>
                </a:cubicBezTo>
                <a:cubicBezTo>
                  <a:pt x="144056" y="557685"/>
                  <a:pt x="133119" y="561784"/>
                  <a:pt x="124680" y="569168"/>
                </a:cubicBezTo>
                <a:cubicBezTo>
                  <a:pt x="124650" y="569195"/>
                  <a:pt x="60005" y="633843"/>
                  <a:pt x="50035" y="643813"/>
                </a:cubicBezTo>
                <a:lnTo>
                  <a:pt x="31373" y="662474"/>
                </a:lnTo>
                <a:cubicBezTo>
                  <a:pt x="25153" y="674915"/>
                  <a:pt x="17596" y="686772"/>
                  <a:pt x="12712" y="699796"/>
                </a:cubicBezTo>
                <a:cubicBezTo>
                  <a:pt x="-13570" y="769882"/>
                  <a:pt x="8349" y="880710"/>
                  <a:pt x="12712" y="933062"/>
                </a:cubicBezTo>
                <a:cubicBezTo>
                  <a:pt x="13529" y="942863"/>
                  <a:pt x="16983" y="952619"/>
                  <a:pt x="22043" y="961053"/>
                </a:cubicBezTo>
                <a:cubicBezTo>
                  <a:pt x="26569" y="968596"/>
                  <a:pt x="35209" y="972846"/>
                  <a:pt x="40704" y="979715"/>
                </a:cubicBezTo>
                <a:cubicBezTo>
                  <a:pt x="76248" y="1024145"/>
                  <a:pt x="39372" y="994377"/>
                  <a:pt x="87357" y="1026368"/>
                </a:cubicBezTo>
                <a:cubicBezTo>
                  <a:pt x="121569" y="1077687"/>
                  <a:pt x="87357" y="1034144"/>
                  <a:pt x="134010" y="1073021"/>
                </a:cubicBezTo>
                <a:cubicBezTo>
                  <a:pt x="221716" y="1146109"/>
                  <a:pt x="76484" y="1044001"/>
                  <a:pt x="217986" y="1138335"/>
                </a:cubicBezTo>
                <a:cubicBezTo>
                  <a:pt x="227316" y="1144555"/>
                  <a:pt x="238048" y="1149067"/>
                  <a:pt x="245977" y="1156996"/>
                </a:cubicBezTo>
                <a:cubicBezTo>
                  <a:pt x="252198" y="1163217"/>
                  <a:pt x="257319" y="1170778"/>
                  <a:pt x="264639" y="1175658"/>
                </a:cubicBezTo>
                <a:cubicBezTo>
                  <a:pt x="276212" y="1183373"/>
                  <a:pt x="289885" y="1187418"/>
                  <a:pt x="301961" y="1194319"/>
                </a:cubicBezTo>
                <a:cubicBezTo>
                  <a:pt x="311698" y="1199883"/>
                  <a:pt x="319646" y="1208563"/>
                  <a:pt x="329953" y="1212980"/>
                </a:cubicBezTo>
                <a:cubicBezTo>
                  <a:pt x="341740" y="1218032"/>
                  <a:pt x="354992" y="1218626"/>
                  <a:pt x="367275" y="1222311"/>
                </a:cubicBezTo>
                <a:cubicBezTo>
                  <a:pt x="386116" y="1227963"/>
                  <a:pt x="404598" y="1234752"/>
                  <a:pt x="423259" y="1240972"/>
                </a:cubicBezTo>
                <a:cubicBezTo>
                  <a:pt x="432590" y="1244082"/>
                  <a:pt x="441607" y="1248373"/>
                  <a:pt x="451251" y="1250302"/>
                </a:cubicBezTo>
                <a:cubicBezTo>
                  <a:pt x="466802" y="1253412"/>
                  <a:pt x="482519" y="1255786"/>
                  <a:pt x="497904" y="1259633"/>
                </a:cubicBezTo>
                <a:cubicBezTo>
                  <a:pt x="507446" y="1262019"/>
                  <a:pt x="516194" y="1267347"/>
                  <a:pt x="525896" y="1268964"/>
                </a:cubicBezTo>
                <a:cubicBezTo>
                  <a:pt x="553677" y="1273594"/>
                  <a:pt x="581990" y="1274311"/>
                  <a:pt x="609871" y="1278294"/>
                </a:cubicBezTo>
                <a:cubicBezTo>
                  <a:pt x="684320" y="1288929"/>
                  <a:pt x="707019" y="1293991"/>
                  <a:pt x="768492" y="1306286"/>
                </a:cubicBezTo>
                <a:cubicBezTo>
                  <a:pt x="852467" y="1303176"/>
                  <a:pt x="936559" y="1302365"/>
                  <a:pt x="1020418" y="1296955"/>
                </a:cubicBezTo>
                <a:cubicBezTo>
                  <a:pt x="1039264" y="1295739"/>
                  <a:pt x="1067065" y="1283628"/>
                  <a:pt x="1085733" y="1278294"/>
                </a:cubicBezTo>
                <a:cubicBezTo>
                  <a:pt x="1116991" y="1269363"/>
                  <a:pt x="1149465" y="1265089"/>
                  <a:pt x="1179039" y="1250302"/>
                </a:cubicBezTo>
                <a:cubicBezTo>
                  <a:pt x="1191480" y="1244082"/>
                  <a:pt x="1203651" y="1237290"/>
                  <a:pt x="1216361" y="1231641"/>
                </a:cubicBezTo>
                <a:cubicBezTo>
                  <a:pt x="1231666" y="1224839"/>
                  <a:pt x="1247332" y="1218861"/>
                  <a:pt x="1263014" y="1212980"/>
                </a:cubicBezTo>
                <a:cubicBezTo>
                  <a:pt x="1272223" y="1209527"/>
                  <a:pt x="1281966" y="1207523"/>
                  <a:pt x="1291006" y="1203649"/>
                </a:cubicBezTo>
                <a:cubicBezTo>
                  <a:pt x="1370797" y="1169453"/>
                  <a:pt x="1285270" y="1202927"/>
                  <a:pt x="1365651" y="1156996"/>
                </a:cubicBezTo>
                <a:cubicBezTo>
                  <a:pt x="1374190" y="1152116"/>
                  <a:pt x="1384846" y="1152064"/>
                  <a:pt x="1393643" y="1147666"/>
                </a:cubicBezTo>
                <a:cubicBezTo>
                  <a:pt x="1409864" y="1139556"/>
                  <a:pt x="1424075" y="1127785"/>
                  <a:pt x="1440296" y="1119674"/>
                </a:cubicBezTo>
                <a:cubicBezTo>
                  <a:pt x="1449093" y="1115275"/>
                  <a:pt x="1459654" y="1115053"/>
                  <a:pt x="1468288" y="1110343"/>
                </a:cubicBezTo>
                <a:cubicBezTo>
                  <a:pt x="1494047" y="1096293"/>
                  <a:pt x="1518519" y="1079966"/>
                  <a:pt x="1542933" y="1063690"/>
                </a:cubicBezTo>
                <a:cubicBezTo>
                  <a:pt x="1561594" y="1051249"/>
                  <a:pt x="1577639" y="1033460"/>
                  <a:pt x="1598916" y="1026368"/>
                </a:cubicBezTo>
                <a:lnTo>
                  <a:pt x="1626908" y="1017037"/>
                </a:lnTo>
                <a:cubicBezTo>
                  <a:pt x="1639349" y="1004596"/>
                  <a:pt x="1652781" y="993073"/>
                  <a:pt x="1664231" y="979715"/>
                </a:cubicBezTo>
                <a:cubicBezTo>
                  <a:pt x="1671529" y="971201"/>
                  <a:pt x="1674135" y="958728"/>
                  <a:pt x="1682892" y="951723"/>
                </a:cubicBezTo>
                <a:cubicBezTo>
                  <a:pt x="1690572" y="945579"/>
                  <a:pt x="1701553" y="945502"/>
                  <a:pt x="1710884" y="942392"/>
                </a:cubicBezTo>
                <a:cubicBezTo>
                  <a:pt x="1760647" y="867747"/>
                  <a:pt x="1695333" y="957943"/>
                  <a:pt x="1757537" y="895739"/>
                </a:cubicBezTo>
                <a:cubicBezTo>
                  <a:pt x="1768533" y="884743"/>
                  <a:pt x="1775573" y="870363"/>
                  <a:pt x="1785528" y="858417"/>
                </a:cubicBezTo>
                <a:cubicBezTo>
                  <a:pt x="1791160" y="851659"/>
                  <a:pt x="1798912" y="846793"/>
                  <a:pt x="1804190" y="839755"/>
                </a:cubicBezTo>
                <a:cubicBezTo>
                  <a:pt x="1817647" y="821813"/>
                  <a:pt x="1827501" y="801285"/>
                  <a:pt x="1841512" y="783772"/>
                </a:cubicBezTo>
                <a:lnTo>
                  <a:pt x="1878835" y="737119"/>
                </a:lnTo>
                <a:cubicBezTo>
                  <a:pt x="1893109" y="665743"/>
                  <a:pt x="1880522" y="713956"/>
                  <a:pt x="1906826" y="643813"/>
                </a:cubicBezTo>
                <a:cubicBezTo>
                  <a:pt x="1910279" y="634604"/>
                  <a:pt x="1911758" y="624618"/>
                  <a:pt x="1916157" y="615821"/>
                </a:cubicBezTo>
                <a:cubicBezTo>
                  <a:pt x="1921172" y="605791"/>
                  <a:pt x="1929803" y="597859"/>
                  <a:pt x="1934818" y="587829"/>
                </a:cubicBezTo>
                <a:cubicBezTo>
                  <a:pt x="1939217" y="579032"/>
                  <a:pt x="1940275" y="568877"/>
                  <a:pt x="1944149" y="559837"/>
                </a:cubicBezTo>
                <a:cubicBezTo>
                  <a:pt x="1949628" y="547053"/>
                  <a:pt x="1957331" y="535299"/>
                  <a:pt x="1962810" y="522515"/>
                </a:cubicBezTo>
                <a:cubicBezTo>
                  <a:pt x="1976294" y="491053"/>
                  <a:pt x="1969629" y="492727"/>
                  <a:pt x="1981471" y="457200"/>
                </a:cubicBezTo>
                <a:cubicBezTo>
                  <a:pt x="1993382" y="421466"/>
                  <a:pt x="2002539" y="405736"/>
                  <a:pt x="2018794" y="373225"/>
                </a:cubicBezTo>
                <a:cubicBezTo>
                  <a:pt x="2044718" y="269520"/>
                  <a:pt x="2028124" y="348726"/>
                  <a:pt x="2028124" y="1306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5898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E5FC67-2734-42DD-8213-448297388E24}"/>
              </a:ext>
            </a:extLst>
          </p:cNvPr>
          <p:cNvPicPr>
            <a:picLocks noChangeAspect="1"/>
          </p:cNvPicPr>
          <p:nvPr/>
        </p:nvPicPr>
        <p:blipFill>
          <a:blip r:embed="rId2"/>
          <a:stretch>
            <a:fillRect/>
          </a:stretch>
        </p:blipFill>
        <p:spPr>
          <a:xfrm>
            <a:off x="0" y="1186336"/>
            <a:ext cx="12192000" cy="4485327"/>
          </a:xfrm>
          <a:prstGeom prst="rect">
            <a:avLst/>
          </a:prstGeom>
        </p:spPr>
      </p:pic>
    </p:spTree>
    <p:extLst>
      <p:ext uri="{BB962C8B-B14F-4D97-AF65-F5344CB8AC3E}">
        <p14:creationId xmlns:p14="http://schemas.microsoft.com/office/powerpoint/2010/main" val="12569263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88899B-14F5-4172-A18B-CAD75EA58A4E}"/>
              </a:ext>
            </a:extLst>
          </p:cNvPr>
          <p:cNvPicPr>
            <a:picLocks noChangeAspect="1"/>
          </p:cNvPicPr>
          <p:nvPr/>
        </p:nvPicPr>
        <p:blipFill>
          <a:blip r:embed="rId2"/>
          <a:stretch>
            <a:fillRect/>
          </a:stretch>
        </p:blipFill>
        <p:spPr>
          <a:xfrm>
            <a:off x="6632942" y="1280392"/>
            <a:ext cx="5559058" cy="5161437"/>
          </a:xfrm>
          <a:prstGeom prst="rect">
            <a:avLst/>
          </a:prstGeom>
        </p:spPr>
      </p:pic>
      <p:pic>
        <p:nvPicPr>
          <p:cNvPr id="5" name="Picture 4">
            <a:extLst>
              <a:ext uri="{FF2B5EF4-FFF2-40B4-BE49-F238E27FC236}">
                <a16:creationId xmlns:a16="http://schemas.microsoft.com/office/drawing/2014/main" id="{50519867-A2A0-40E4-BE1F-E6436F30A2A6}"/>
              </a:ext>
            </a:extLst>
          </p:cNvPr>
          <p:cNvPicPr>
            <a:picLocks noChangeAspect="1"/>
          </p:cNvPicPr>
          <p:nvPr/>
        </p:nvPicPr>
        <p:blipFill>
          <a:blip r:embed="rId3"/>
          <a:stretch>
            <a:fillRect/>
          </a:stretch>
        </p:blipFill>
        <p:spPr>
          <a:xfrm>
            <a:off x="378452" y="1489597"/>
            <a:ext cx="5075855" cy="4952232"/>
          </a:xfrm>
          <a:prstGeom prst="rect">
            <a:avLst/>
          </a:prstGeom>
        </p:spPr>
      </p:pic>
      <p:pic>
        <p:nvPicPr>
          <p:cNvPr id="6" name="Picture 5">
            <a:extLst>
              <a:ext uri="{FF2B5EF4-FFF2-40B4-BE49-F238E27FC236}">
                <a16:creationId xmlns:a16="http://schemas.microsoft.com/office/drawing/2014/main" id="{E8254D51-DE6B-4721-AFD4-5E6E0D80538F}"/>
              </a:ext>
            </a:extLst>
          </p:cNvPr>
          <p:cNvPicPr>
            <a:picLocks noChangeAspect="1"/>
          </p:cNvPicPr>
          <p:nvPr/>
        </p:nvPicPr>
        <p:blipFill>
          <a:blip r:embed="rId4"/>
          <a:stretch>
            <a:fillRect/>
          </a:stretch>
        </p:blipFill>
        <p:spPr>
          <a:xfrm>
            <a:off x="1760115" y="149087"/>
            <a:ext cx="3986565" cy="1000319"/>
          </a:xfrm>
          <a:prstGeom prst="rect">
            <a:avLst/>
          </a:prstGeom>
        </p:spPr>
      </p:pic>
      <p:sp>
        <p:nvSpPr>
          <p:cNvPr id="7" name="Freeform: Shape 6">
            <a:extLst>
              <a:ext uri="{FF2B5EF4-FFF2-40B4-BE49-F238E27FC236}">
                <a16:creationId xmlns:a16="http://schemas.microsoft.com/office/drawing/2014/main" id="{FF93A02A-2127-4CE9-B9FF-A65FFF6E9C0F}"/>
              </a:ext>
            </a:extLst>
          </p:cNvPr>
          <p:cNvSpPr/>
          <p:nvPr/>
        </p:nvSpPr>
        <p:spPr>
          <a:xfrm>
            <a:off x="3916017" y="89452"/>
            <a:ext cx="1620079" cy="1044233"/>
          </a:xfrm>
          <a:custGeom>
            <a:avLst/>
            <a:gdLst>
              <a:gd name="connsiteX0" fmla="*/ 1311966 w 1620079"/>
              <a:gd name="connsiteY0" fmla="*/ 0 h 1044233"/>
              <a:gd name="connsiteX1" fmla="*/ 1262270 w 1620079"/>
              <a:gd name="connsiteY1" fmla="*/ 89452 h 1044233"/>
              <a:gd name="connsiteX2" fmla="*/ 924340 w 1620079"/>
              <a:gd name="connsiteY2" fmla="*/ 99391 h 1044233"/>
              <a:gd name="connsiteX3" fmla="*/ 884583 w 1620079"/>
              <a:gd name="connsiteY3" fmla="*/ 109331 h 1044233"/>
              <a:gd name="connsiteX4" fmla="*/ 834887 w 1620079"/>
              <a:gd name="connsiteY4" fmla="*/ 119270 h 1044233"/>
              <a:gd name="connsiteX5" fmla="*/ 695740 w 1620079"/>
              <a:gd name="connsiteY5" fmla="*/ 129209 h 1044233"/>
              <a:gd name="connsiteX6" fmla="*/ 576470 w 1620079"/>
              <a:gd name="connsiteY6" fmla="*/ 159026 h 1044233"/>
              <a:gd name="connsiteX7" fmla="*/ 516835 w 1620079"/>
              <a:gd name="connsiteY7" fmla="*/ 178905 h 1044233"/>
              <a:gd name="connsiteX8" fmla="*/ 427383 w 1620079"/>
              <a:gd name="connsiteY8" fmla="*/ 238539 h 1044233"/>
              <a:gd name="connsiteX9" fmla="*/ 397566 w 1620079"/>
              <a:gd name="connsiteY9" fmla="*/ 258418 h 1044233"/>
              <a:gd name="connsiteX10" fmla="*/ 367748 w 1620079"/>
              <a:gd name="connsiteY10" fmla="*/ 268357 h 1044233"/>
              <a:gd name="connsiteX11" fmla="*/ 308113 w 1620079"/>
              <a:gd name="connsiteY11" fmla="*/ 327991 h 1044233"/>
              <a:gd name="connsiteX12" fmla="*/ 288235 w 1620079"/>
              <a:gd name="connsiteY12" fmla="*/ 347870 h 1044233"/>
              <a:gd name="connsiteX13" fmla="*/ 258418 w 1620079"/>
              <a:gd name="connsiteY13" fmla="*/ 367748 h 1044233"/>
              <a:gd name="connsiteX14" fmla="*/ 238540 w 1620079"/>
              <a:gd name="connsiteY14" fmla="*/ 397565 h 1044233"/>
              <a:gd name="connsiteX15" fmla="*/ 208722 w 1620079"/>
              <a:gd name="connsiteY15" fmla="*/ 407505 h 1044233"/>
              <a:gd name="connsiteX16" fmla="*/ 178905 w 1620079"/>
              <a:gd name="connsiteY16" fmla="*/ 427383 h 1044233"/>
              <a:gd name="connsiteX17" fmla="*/ 159026 w 1620079"/>
              <a:gd name="connsiteY17" fmla="*/ 447261 h 1044233"/>
              <a:gd name="connsiteX18" fmla="*/ 129209 w 1620079"/>
              <a:gd name="connsiteY18" fmla="*/ 467139 h 1044233"/>
              <a:gd name="connsiteX19" fmla="*/ 79513 w 1620079"/>
              <a:gd name="connsiteY19" fmla="*/ 506896 h 1044233"/>
              <a:gd name="connsiteX20" fmla="*/ 69574 w 1620079"/>
              <a:gd name="connsiteY20" fmla="*/ 536713 h 1044233"/>
              <a:gd name="connsiteX21" fmla="*/ 29818 w 1620079"/>
              <a:gd name="connsiteY21" fmla="*/ 596348 h 1044233"/>
              <a:gd name="connsiteX22" fmla="*/ 9940 w 1620079"/>
              <a:gd name="connsiteY22" fmla="*/ 655983 h 1044233"/>
              <a:gd name="connsiteX23" fmla="*/ 0 w 1620079"/>
              <a:gd name="connsiteY23" fmla="*/ 685800 h 1044233"/>
              <a:gd name="connsiteX24" fmla="*/ 9940 w 1620079"/>
              <a:gd name="connsiteY24" fmla="*/ 795131 h 1044233"/>
              <a:gd name="connsiteX25" fmla="*/ 79513 w 1620079"/>
              <a:gd name="connsiteY25" fmla="*/ 874644 h 1044233"/>
              <a:gd name="connsiteX26" fmla="*/ 139148 w 1620079"/>
              <a:gd name="connsiteY26" fmla="*/ 914400 h 1044233"/>
              <a:gd name="connsiteX27" fmla="*/ 208722 w 1620079"/>
              <a:gd name="connsiteY27" fmla="*/ 964096 h 1044233"/>
              <a:gd name="connsiteX28" fmla="*/ 268357 w 1620079"/>
              <a:gd name="connsiteY28" fmla="*/ 983974 h 1044233"/>
              <a:gd name="connsiteX29" fmla="*/ 377687 w 1620079"/>
              <a:gd name="connsiteY29" fmla="*/ 1003852 h 1044233"/>
              <a:gd name="connsiteX30" fmla="*/ 606287 w 1620079"/>
              <a:gd name="connsiteY30" fmla="*/ 1023731 h 1044233"/>
              <a:gd name="connsiteX31" fmla="*/ 646044 w 1620079"/>
              <a:gd name="connsiteY31" fmla="*/ 1043609 h 1044233"/>
              <a:gd name="connsiteX32" fmla="*/ 844826 w 1620079"/>
              <a:gd name="connsiteY32" fmla="*/ 1033670 h 1044233"/>
              <a:gd name="connsiteX33" fmla="*/ 874644 w 1620079"/>
              <a:gd name="connsiteY33" fmla="*/ 1023731 h 1044233"/>
              <a:gd name="connsiteX34" fmla="*/ 944218 w 1620079"/>
              <a:gd name="connsiteY34" fmla="*/ 1003852 h 1044233"/>
              <a:gd name="connsiteX35" fmla="*/ 1013792 w 1620079"/>
              <a:gd name="connsiteY35" fmla="*/ 974035 h 1044233"/>
              <a:gd name="connsiteX36" fmla="*/ 1103244 w 1620079"/>
              <a:gd name="connsiteY36" fmla="*/ 924339 h 1044233"/>
              <a:gd name="connsiteX37" fmla="*/ 1192696 w 1620079"/>
              <a:gd name="connsiteY37" fmla="*/ 854765 h 1044233"/>
              <a:gd name="connsiteX38" fmla="*/ 1212574 w 1620079"/>
              <a:gd name="connsiteY38" fmla="*/ 824948 h 1044233"/>
              <a:gd name="connsiteX39" fmla="*/ 1242392 w 1620079"/>
              <a:gd name="connsiteY39" fmla="*/ 805070 h 1044233"/>
              <a:gd name="connsiteX40" fmla="*/ 1262270 w 1620079"/>
              <a:gd name="connsiteY40" fmla="*/ 785191 h 1044233"/>
              <a:gd name="connsiteX41" fmla="*/ 1292087 w 1620079"/>
              <a:gd name="connsiteY41" fmla="*/ 765313 h 1044233"/>
              <a:gd name="connsiteX42" fmla="*/ 1311966 w 1620079"/>
              <a:gd name="connsiteY42" fmla="*/ 745435 h 1044233"/>
              <a:gd name="connsiteX43" fmla="*/ 1341783 w 1620079"/>
              <a:gd name="connsiteY43" fmla="*/ 725557 h 1044233"/>
              <a:gd name="connsiteX44" fmla="*/ 1381540 w 1620079"/>
              <a:gd name="connsiteY44" fmla="*/ 685800 h 1044233"/>
              <a:gd name="connsiteX45" fmla="*/ 1411357 w 1620079"/>
              <a:gd name="connsiteY45" fmla="*/ 665922 h 1044233"/>
              <a:gd name="connsiteX46" fmla="*/ 1490870 w 1620079"/>
              <a:gd name="connsiteY46" fmla="*/ 576470 h 1044233"/>
              <a:gd name="connsiteX47" fmla="*/ 1510748 w 1620079"/>
              <a:gd name="connsiteY47" fmla="*/ 556591 h 1044233"/>
              <a:gd name="connsiteX48" fmla="*/ 1550505 w 1620079"/>
              <a:gd name="connsiteY48" fmla="*/ 506896 h 1044233"/>
              <a:gd name="connsiteX49" fmla="*/ 1560444 w 1620079"/>
              <a:gd name="connsiteY49" fmla="*/ 477078 h 1044233"/>
              <a:gd name="connsiteX50" fmla="*/ 1600200 w 1620079"/>
              <a:gd name="connsiteY50" fmla="*/ 417444 h 1044233"/>
              <a:gd name="connsiteX51" fmla="*/ 1620079 w 1620079"/>
              <a:gd name="connsiteY51" fmla="*/ 337931 h 1044233"/>
              <a:gd name="connsiteX52" fmla="*/ 1610140 w 1620079"/>
              <a:gd name="connsiteY52" fmla="*/ 198783 h 1044233"/>
              <a:gd name="connsiteX53" fmla="*/ 1600200 w 1620079"/>
              <a:gd name="connsiteY53" fmla="*/ 168965 h 1044233"/>
              <a:gd name="connsiteX54" fmla="*/ 1570383 w 1620079"/>
              <a:gd name="connsiteY54" fmla="*/ 139148 h 1044233"/>
              <a:gd name="connsiteX55" fmla="*/ 1560444 w 1620079"/>
              <a:gd name="connsiteY55" fmla="*/ 109331 h 1044233"/>
              <a:gd name="connsiteX56" fmla="*/ 1500809 w 1620079"/>
              <a:gd name="connsiteY56" fmla="*/ 79513 h 1044233"/>
              <a:gd name="connsiteX57" fmla="*/ 1470992 w 1620079"/>
              <a:gd name="connsiteY57" fmla="*/ 59635 h 1044233"/>
              <a:gd name="connsiteX58" fmla="*/ 1371600 w 1620079"/>
              <a:gd name="connsiteY58" fmla="*/ 49696 h 10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20079" h="1044233">
                <a:moveTo>
                  <a:pt x="1311966" y="0"/>
                </a:moveTo>
                <a:cubicBezTo>
                  <a:pt x="1295401" y="29817"/>
                  <a:pt x="1295311" y="80980"/>
                  <a:pt x="1262270" y="89452"/>
                </a:cubicBezTo>
                <a:cubicBezTo>
                  <a:pt x="1153109" y="117442"/>
                  <a:pt x="1036876" y="93468"/>
                  <a:pt x="924340" y="99391"/>
                </a:cubicBezTo>
                <a:cubicBezTo>
                  <a:pt x="910699" y="100109"/>
                  <a:pt x="897918" y="106368"/>
                  <a:pt x="884583" y="109331"/>
                </a:cubicBezTo>
                <a:cubicBezTo>
                  <a:pt x="868092" y="112996"/>
                  <a:pt x="851688" y="117502"/>
                  <a:pt x="834887" y="119270"/>
                </a:cubicBezTo>
                <a:cubicBezTo>
                  <a:pt x="788642" y="124138"/>
                  <a:pt x="742122" y="125896"/>
                  <a:pt x="695740" y="129209"/>
                </a:cubicBezTo>
                <a:cubicBezTo>
                  <a:pt x="616987" y="155460"/>
                  <a:pt x="656773" y="145642"/>
                  <a:pt x="576470" y="159026"/>
                </a:cubicBezTo>
                <a:cubicBezTo>
                  <a:pt x="556592" y="165652"/>
                  <a:pt x="534270" y="167282"/>
                  <a:pt x="516835" y="178905"/>
                </a:cubicBezTo>
                <a:lnTo>
                  <a:pt x="427383" y="238539"/>
                </a:lnTo>
                <a:cubicBezTo>
                  <a:pt x="417444" y="245165"/>
                  <a:pt x="408898" y="254641"/>
                  <a:pt x="397566" y="258418"/>
                </a:cubicBezTo>
                <a:lnTo>
                  <a:pt x="367748" y="268357"/>
                </a:lnTo>
                <a:lnTo>
                  <a:pt x="308113" y="327991"/>
                </a:lnTo>
                <a:cubicBezTo>
                  <a:pt x="301487" y="334617"/>
                  <a:pt x="296032" y="342672"/>
                  <a:pt x="288235" y="347870"/>
                </a:cubicBezTo>
                <a:lnTo>
                  <a:pt x="258418" y="367748"/>
                </a:lnTo>
                <a:cubicBezTo>
                  <a:pt x="251792" y="377687"/>
                  <a:pt x="247868" y="390103"/>
                  <a:pt x="238540" y="397565"/>
                </a:cubicBezTo>
                <a:cubicBezTo>
                  <a:pt x="230359" y="404110"/>
                  <a:pt x="218093" y="402819"/>
                  <a:pt x="208722" y="407505"/>
                </a:cubicBezTo>
                <a:cubicBezTo>
                  <a:pt x="198038" y="412847"/>
                  <a:pt x="188233" y="419921"/>
                  <a:pt x="178905" y="427383"/>
                </a:cubicBezTo>
                <a:cubicBezTo>
                  <a:pt x="171588" y="433237"/>
                  <a:pt x="166343" y="441407"/>
                  <a:pt x="159026" y="447261"/>
                </a:cubicBezTo>
                <a:cubicBezTo>
                  <a:pt x="149698" y="454723"/>
                  <a:pt x="138537" y="459677"/>
                  <a:pt x="129209" y="467139"/>
                </a:cubicBezTo>
                <a:cubicBezTo>
                  <a:pt x="58405" y="523784"/>
                  <a:pt x="171279" y="445721"/>
                  <a:pt x="79513" y="506896"/>
                </a:cubicBezTo>
                <a:cubicBezTo>
                  <a:pt x="76200" y="516835"/>
                  <a:pt x="74662" y="527555"/>
                  <a:pt x="69574" y="536713"/>
                </a:cubicBezTo>
                <a:cubicBezTo>
                  <a:pt x="57972" y="557597"/>
                  <a:pt x="37373" y="573683"/>
                  <a:pt x="29818" y="596348"/>
                </a:cubicBezTo>
                <a:lnTo>
                  <a:pt x="9940" y="655983"/>
                </a:lnTo>
                <a:lnTo>
                  <a:pt x="0" y="685800"/>
                </a:lnTo>
                <a:cubicBezTo>
                  <a:pt x="3313" y="722244"/>
                  <a:pt x="2272" y="759349"/>
                  <a:pt x="9940" y="795131"/>
                </a:cubicBezTo>
                <a:cubicBezTo>
                  <a:pt x="14318" y="815561"/>
                  <a:pt x="77255" y="873139"/>
                  <a:pt x="79513" y="874644"/>
                </a:cubicBezTo>
                <a:cubicBezTo>
                  <a:pt x="99391" y="887896"/>
                  <a:pt x="120036" y="900066"/>
                  <a:pt x="139148" y="914400"/>
                </a:cubicBezTo>
                <a:cubicBezTo>
                  <a:pt x="144488" y="918405"/>
                  <a:pt x="196831" y="958811"/>
                  <a:pt x="208722" y="964096"/>
                </a:cubicBezTo>
                <a:cubicBezTo>
                  <a:pt x="227870" y="972606"/>
                  <a:pt x="248479" y="977348"/>
                  <a:pt x="268357" y="983974"/>
                </a:cubicBezTo>
                <a:cubicBezTo>
                  <a:pt x="319307" y="1000957"/>
                  <a:pt x="298503" y="996189"/>
                  <a:pt x="377687" y="1003852"/>
                </a:cubicBezTo>
                <a:lnTo>
                  <a:pt x="606287" y="1023731"/>
                </a:lnTo>
                <a:cubicBezTo>
                  <a:pt x="619539" y="1030357"/>
                  <a:pt x="631240" y="1042992"/>
                  <a:pt x="646044" y="1043609"/>
                </a:cubicBezTo>
                <a:cubicBezTo>
                  <a:pt x="712330" y="1046371"/>
                  <a:pt x="778732" y="1039417"/>
                  <a:pt x="844826" y="1033670"/>
                </a:cubicBezTo>
                <a:cubicBezTo>
                  <a:pt x="855264" y="1032762"/>
                  <a:pt x="864570" y="1026609"/>
                  <a:pt x="874644" y="1023731"/>
                </a:cubicBezTo>
                <a:cubicBezTo>
                  <a:pt x="962005" y="998770"/>
                  <a:pt x="872724" y="1027682"/>
                  <a:pt x="944218" y="1003852"/>
                </a:cubicBezTo>
                <a:cubicBezTo>
                  <a:pt x="1052755" y="931494"/>
                  <a:pt x="885422" y="1038220"/>
                  <a:pt x="1013792" y="974035"/>
                </a:cubicBezTo>
                <a:cubicBezTo>
                  <a:pt x="1150493" y="905684"/>
                  <a:pt x="1020787" y="951824"/>
                  <a:pt x="1103244" y="924339"/>
                </a:cubicBezTo>
                <a:cubicBezTo>
                  <a:pt x="1144806" y="896631"/>
                  <a:pt x="1163500" y="889801"/>
                  <a:pt x="1192696" y="854765"/>
                </a:cubicBezTo>
                <a:cubicBezTo>
                  <a:pt x="1200343" y="845588"/>
                  <a:pt x="1204127" y="833394"/>
                  <a:pt x="1212574" y="824948"/>
                </a:cubicBezTo>
                <a:cubicBezTo>
                  <a:pt x="1221021" y="816501"/>
                  <a:pt x="1233064" y="812532"/>
                  <a:pt x="1242392" y="805070"/>
                </a:cubicBezTo>
                <a:cubicBezTo>
                  <a:pt x="1249709" y="799216"/>
                  <a:pt x="1254953" y="791045"/>
                  <a:pt x="1262270" y="785191"/>
                </a:cubicBezTo>
                <a:cubicBezTo>
                  <a:pt x="1271598" y="777729"/>
                  <a:pt x="1282759" y="772775"/>
                  <a:pt x="1292087" y="765313"/>
                </a:cubicBezTo>
                <a:cubicBezTo>
                  <a:pt x="1299404" y="759459"/>
                  <a:pt x="1304649" y="751289"/>
                  <a:pt x="1311966" y="745435"/>
                </a:cubicBezTo>
                <a:cubicBezTo>
                  <a:pt x="1321294" y="737973"/>
                  <a:pt x="1332714" y="733331"/>
                  <a:pt x="1341783" y="725557"/>
                </a:cubicBezTo>
                <a:cubicBezTo>
                  <a:pt x="1356013" y="713360"/>
                  <a:pt x="1365946" y="696196"/>
                  <a:pt x="1381540" y="685800"/>
                </a:cubicBezTo>
                <a:cubicBezTo>
                  <a:pt x="1391479" y="679174"/>
                  <a:pt x="1402367" y="673788"/>
                  <a:pt x="1411357" y="665922"/>
                </a:cubicBezTo>
                <a:cubicBezTo>
                  <a:pt x="1474599" y="610585"/>
                  <a:pt x="1445701" y="630674"/>
                  <a:pt x="1490870" y="576470"/>
                </a:cubicBezTo>
                <a:cubicBezTo>
                  <a:pt x="1496869" y="569271"/>
                  <a:pt x="1504894" y="563908"/>
                  <a:pt x="1510748" y="556591"/>
                </a:cubicBezTo>
                <a:cubicBezTo>
                  <a:pt x="1560890" y="493912"/>
                  <a:pt x="1502515" y="554883"/>
                  <a:pt x="1550505" y="506896"/>
                </a:cubicBezTo>
                <a:cubicBezTo>
                  <a:pt x="1553818" y="496957"/>
                  <a:pt x="1555356" y="486237"/>
                  <a:pt x="1560444" y="477078"/>
                </a:cubicBezTo>
                <a:cubicBezTo>
                  <a:pt x="1572046" y="456194"/>
                  <a:pt x="1592645" y="440108"/>
                  <a:pt x="1600200" y="417444"/>
                </a:cubicBezTo>
                <a:cubicBezTo>
                  <a:pt x="1615482" y="371600"/>
                  <a:pt x="1608085" y="397900"/>
                  <a:pt x="1620079" y="337931"/>
                </a:cubicBezTo>
                <a:cubicBezTo>
                  <a:pt x="1616766" y="291548"/>
                  <a:pt x="1615573" y="244965"/>
                  <a:pt x="1610140" y="198783"/>
                </a:cubicBezTo>
                <a:cubicBezTo>
                  <a:pt x="1608916" y="188378"/>
                  <a:pt x="1606012" y="177682"/>
                  <a:pt x="1600200" y="168965"/>
                </a:cubicBezTo>
                <a:cubicBezTo>
                  <a:pt x="1592403" y="157270"/>
                  <a:pt x="1580322" y="149087"/>
                  <a:pt x="1570383" y="139148"/>
                </a:cubicBezTo>
                <a:cubicBezTo>
                  <a:pt x="1567070" y="129209"/>
                  <a:pt x="1566989" y="117512"/>
                  <a:pt x="1560444" y="109331"/>
                </a:cubicBezTo>
                <a:cubicBezTo>
                  <a:pt x="1541453" y="85593"/>
                  <a:pt x="1524818" y="91517"/>
                  <a:pt x="1500809" y="79513"/>
                </a:cubicBezTo>
                <a:cubicBezTo>
                  <a:pt x="1490125" y="74171"/>
                  <a:pt x="1482631" y="62321"/>
                  <a:pt x="1470992" y="59635"/>
                </a:cubicBezTo>
                <a:cubicBezTo>
                  <a:pt x="1438549" y="52148"/>
                  <a:pt x="1371600" y="49696"/>
                  <a:pt x="1371600" y="49696"/>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C2A03AD-0DAA-4222-8782-837D9CB5D82A}"/>
              </a:ext>
            </a:extLst>
          </p:cNvPr>
          <p:cNvCxnSpPr/>
          <p:nvPr/>
        </p:nvCxnSpPr>
        <p:spPr>
          <a:xfrm>
            <a:off x="5243804" y="923731"/>
            <a:ext cx="1389138" cy="5658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D68A6815-D7B4-4585-9C89-BF6A74B5973C}"/>
              </a:ext>
            </a:extLst>
          </p:cNvPr>
          <p:cNvSpPr txBox="1"/>
          <p:nvPr/>
        </p:nvSpPr>
        <p:spPr>
          <a:xfrm>
            <a:off x="6475234" y="1033866"/>
            <a:ext cx="1188561" cy="369332"/>
          </a:xfrm>
          <a:prstGeom prst="rect">
            <a:avLst/>
          </a:prstGeom>
          <a:noFill/>
        </p:spPr>
        <p:txBody>
          <a:bodyPr wrap="square" rtlCol="0">
            <a:spAutoFit/>
          </a:bodyPr>
          <a:lstStyle/>
          <a:p>
            <a:r>
              <a:rPr lang="en-US" dirty="0">
                <a:solidFill>
                  <a:srgbClr val="FF0000"/>
                </a:solidFill>
              </a:rPr>
              <a:t>Only</a:t>
            </a:r>
          </a:p>
        </p:txBody>
      </p:sp>
    </p:spTree>
    <p:extLst>
      <p:ext uri="{BB962C8B-B14F-4D97-AF65-F5344CB8AC3E}">
        <p14:creationId xmlns:p14="http://schemas.microsoft.com/office/powerpoint/2010/main" val="2440020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496D9-36E1-4A43-A19A-CB99C361C45C}"/>
              </a:ext>
            </a:extLst>
          </p:cNvPr>
          <p:cNvPicPr>
            <a:picLocks noChangeAspect="1"/>
          </p:cNvPicPr>
          <p:nvPr/>
        </p:nvPicPr>
        <p:blipFill>
          <a:blip r:embed="rId2"/>
          <a:stretch>
            <a:fillRect/>
          </a:stretch>
        </p:blipFill>
        <p:spPr>
          <a:xfrm>
            <a:off x="0" y="721558"/>
            <a:ext cx="12192000" cy="5414883"/>
          </a:xfrm>
          <a:prstGeom prst="rect">
            <a:avLst/>
          </a:prstGeom>
        </p:spPr>
      </p:pic>
      <p:sp>
        <p:nvSpPr>
          <p:cNvPr id="2" name="TextBox 1">
            <a:extLst>
              <a:ext uri="{FF2B5EF4-FFF2-40B4-BE49-F238E27FC236}">
                <a16:creationId xmlns:a16="http://schemas.microsoft.com/office/drawing/2014/main" id="{23FBEB69-7336-476F-B87D-84844C9BE0DF}"/>
              </a:ext>
            </a:extLst>
          </p:cNvPr>
          <p:cNvSpPr txBox="1"/>
          <p:nvPr/>
        </p:nvSpPr>
        <p:spPr>
          <a:xfrm>
            <a:off x="10823510" y="98750"/>
            <a:ext cx="1474237" cy="369332"/>
          </a:xfrm>
          <a:prstGeom prst="rect">
            <a:avLst/>
          </a:prstGeom>
          <a:noFill/>
        </p:spPr>
        <p:txBody>
          <a:bodyPr wrap="square" rtlCol="0">
            <a:spAutoFit/>
          </a:bodyPr>
          <a:lstStyle/>
          <a:p>
            <a:r>
              <a:rPr lang="en-US" dirty="0"/>
              <a:t>The Factor</a:t>
            </a:r>
          </a:p>
        </p:txBody>
      </p:sp>
      <p:cxnSp>
        <p:nvCxnSpPr>
          <p:cNvPr id="5" name="Straight Arrow Connector 4">
            <a:extLst>
              <a:ext uri="{FF2B5EF4-FFF2-40B4-BE49-F238E27FC236}">
                <a16:creationId xmlns:a16="http://schemas.microsoft.com/office/drawing/2014/main" id="{9AC5A667-1A11-4214-8AE3-869DA3412D66}"/>
              </a:ext>
            </a:extLst>
          </p:cNvPr>
          <p:cNvCxnSpPr/>
          <p:nvPr/>
        </p:nvCxnSpPr>
        <p:spPr>
          <a:xfrm>
            <a:off x="11327363" y="401216"/>
            <a:ext cx="0" cy="320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0574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5D1EC9-6CDD-4079-A994-E7FD86B23734}"/>
              </a:ext>
            </a:extLst>
          </p:cNvPr>
          <p:cNvPicPr>
            <a:picLocks noChangeAspect="1"/>
          </p:cNvPicPr>
          <p:nvPr/>
        </p:nvPicPr>
        <p:blipFill>
          <a:blip r:embed="rId2"/>
          <a:stretch>
            <a:fillRect/>
          </a:stretch>
        </p:blipFill>
        <p:spPr>
          <a:xfrm>
            <a:off x="1380931" y="24509"/>
            <a:ext cx="9321934" cy="6730854"/>
          </a:xfrm>
          <a:prstGeom prst="rect">
            <a:avLst/>
          </a:prstGeom>
        </p:spPr>
      </p:pic>
    </p:spTree>
    <p:extLst>
      <p:ext uri="{BB962C8B-B14F-4D97-AF65-F5344CB8AC3E}">
        <p14:creationId xmlns:p14="http://schemas.microsoft.com/office/powerpoint/2010/main" val="1629709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3646</TotalTime>
  <Words>1434</Words>
  <Application>Microsoft Office PowerPoint</Application>
  <PresentationFormat>Widescreen</PresentationFormat>
  <Paragraphs>221</Paragraphs>
  <Slides>122</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122</vt:i4>
      </vt:variant>
    </vt:vector>
  </HeadingPairs>
  <TitlesOfParts>
    <vt:vector size="128" baseType="lpstr">
      <vt:lpstr>Arial</vt:lpstr>
      <vt:lpstr>Calibri</vt:lpstr>
      <vt:lpstr>Calibri Light</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301</cp:revision>
  <dcterms:created xsi:type="dcterms:W3CDTF">2018-01-02T17:50:18Z</dcterms:created>
  <dcterms:modified xsi:type="dcterms:W3CDTF">2020-07-02T15:43:10Z</dcterms:modified>
</cp:coreProperties>
</file>